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mp4"/>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3868" r:id="rId2"/>
    <p:sldMasterId id="2147483886" r:id="rId3"/>
    <p:sldMasterId id="2147483897" r:id="rId4"/>
  </p:sldMasterIdLst>
  <p:notesMasterIdLst>
    <p:notesMasterId r:id="rId77"/>
  </p:notesMasterIdLst>
  <p:handoutMasterIdLst>
    <p:handoutMasterId r:id="rId78"/>
  </p:handoutMasterIdLst>
  <p:sldIdLst>
    <p:sldId id="257" r:id="rId5"/>
    <p:sldId id="495" r:id="rId6"/>
    <p:sldId id="369" r:id="rId7"/>
    <p:sldId id="351" r:id="rId8"/>
    <p:sldId id="345" r:id="rId9"/>
    <p:sldId id="259" r:id="rId10"/>
    <p:sldId id="372" r:id="rId11"/>
    <p:sldId id="403" r:id="rId12"/>
    <p:sldId id="468" r:id="rId13"/>
    <p:sldId id="469" r:id="rId14"/>
    <p:sldId id="470" r:id="rId15"/>
    <p:sldId id="400" r:id="rId16"/>
    <p:sldId id="401" r:id="rId17"/>
    <p:sldId id="406" r:id="rId18"/>
    <p:sldId id="402" r:id="rId19"/>
    <p:sldId id="404" r:id="rId20"/>
    <p:sldId id="371" r:id="rId21"/>
    <p:sldId id="460" r:id="rId22"/>
    <p:sldId id="422" r:id="rId23"/>
    <p:sldId id="389" r:id="rId24"/>
    <p:sldId id="393" r:id="rId25"/>
    <p:sldId id="394" r:id="rId26"/>
    <p:sldId id="375" r:id="rId27"/>
    <p:sldId id="396" r:id="rId28"/>
    <p:sldId id="397" r:id="rId29"/>
    <p:sldId id="423" r:id="rId30"/>
    <p:sldId id="420" r:id="rId31"/>
    <p:sldId id="421" r:id="rId32"/>
    <p:sldId id="410" r:id="rId33"/>
    <p:sldId id="411" r:id="rId34"/>
    <p:sldId id="412" r:id="rId35"/>
    <p:sldId id="413" r:id="rId36"/>
    <p:sldId id="417" r:id="rId37"/>
    <p:sldId id="418" r:id="rId38"/>
    <p:sldId id="472" r:id="rId39"/>
    <p:sldId id="473" r:id="rId40"/>
    <p:sldId id="474" r:id="rId41"/>
    <p:sldId id="475" r:id="rId42"/>
    <p:sldId id="476" r:id="rId43"/>
    <p:sldId id="477" r:id="rId44"/>
    <p:sldId id="478" r:id="rId45"/>
    <p:sldId id="479" r:id="rId46"/>
    <p:sldId id="480"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59" r:id="rId60"/>
    <p:sldId id="461" r:id="rId61"/>
    <p:sldId id="462" r:id="rId62"/>
    <p:sldId id="463" r:id="rId63"/>
    <p:sldId id="464" r:id="rId64"/>
    <p:sldId id="465" r:id="rId65"/>
    <p:sldId id="466" r:id="rId66"/>
    <p:sldId id="453" r:id="rId67"/>
    <p:sldId id="424" r:id="rId68"/>
    <p:sldId id="425" r:id="rId69"/>
    <p:sldId id="426" r:id="rId70"/>
    <p:sldId id="428" r:id="rId71"/>
    <p:sldId id="429" r:id="rId72"/>
    <p:sldId id="430" r:id="rId73"/>
    <p:sldId id="454" r:id="rId74"/>
    <p:sldId id="455" r:id="rId75"/>
    <p:sldId id="456"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E01512-87E4-864E-84E8-C98B3C34082A}">
          <p14:sldIdLst>
            <p14:sldId id="257"/>
            <p14:sldId id="495"/>
            <p14:sldId id="369"/>
            <p14:sldId id="351"/>
            <p14:sldId id="345"/>
            <p14:sldId id="259"/>
            <p14:sldId id="372"/>
            <p14:sldId id="403"/>
            <p14:sldId id="468"/>
            <p14:sldId id="469"/>
            <p14:sldId id="470"/>
            <p14:sldId id="400"/>
            <p14:sldId id="401"/>
            <p14:sldId id="406"/>
            <p14:sldId id="402"/>
            <p14:sldId id="404"/>
            <p14:sldId id="371"/>
            <p14:sldId id="460"/>
            <p14:sldId id="422"/>
            <p14:sldId id="389"/>
            <p14:sldId id="393"/>
            <p14:sldId id="394"/>
            <p14:sldId id="375"/>
            <p14:sldId id="396"/>
            <p14:sldId id="397"/>
            <p14:sldId id="423"/>
            <p14:sldId id="420"/>
            <p14:sldId id="421"/>
            <p14:sldId id="410"/>
            <p14:sldId id="411"/>
            <p14:sldId id="412"/>
            <p14:sldId id="413"/>
            <p14:sldId id="417"/>
            <p14:sldId id="418"/>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59"/>
            <p14:sldId id="461"/>
            <p14:sldId id="462"/>
            <p14:sldId id="463"/>
            <p14:sldId id="464"/>
            <p14:sldId id="465"/>
            <p14:sldId id="466"/>
            <p14:sldId id="453"/>
            <p14:sldId id="424"/>
            <p14:sldId id="425"/>
            <p14:sldId id="426"/>
            <p14:sldId id="428"/>
            <p14:sldId id="429"/>
            <p14:sldId id="430"/>
            <p14:sldId id="454"/>
            <p14:sldId id="455"/>
            <p14:sldId id="4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3239">
          <p15:clr>
            <a:srgbClr val="A4A3A4"/>
          </p15:clr>
        </p15:guide>
        <p15:guide id="4" pos="5430">
          <p15:clr>
            <a:srgbClr val="A4A3A4"/>
          </p15:clr>
        </p15:guide>
        <p15:guide id="5" orient="horz" pos="3042">
          <p15:clr>
            <a:srgbClr val="A4A3A4"/>
          </p15:clr>
        </p15:guide>
        <p15:guide id="6" orient="horz" pos="2589">
          <p15:clr>
            <a:srgbClr val="A4A3A4"/>
          </p15:clr>
        </p15:guide>
        <p15:guide id="7" orient="horz" pos="2384">
          <p15:clr>
            <a:srgbClr val="A4A3A4"/>
          </p15:clr>
        </p15:guide>
        <p15:guide id="8" orient="horz" pos="2302">
          <p15:clr>
            <a:srgbClr val="A4A3A4"/>
          </p15:clr>
        </p15:guide>
        <p15:guide id="9" orient="horz" pos="26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52D"/>
    <a:srgbClr val="5D89B4"/>
    <a:srgbClr val="FF9300"/>
    <a:srgbClr val="B11831"/>
    <a:srgbClr val="266001"/>
    <a:srgbClr val="800000"/>
    <a:srgbClr val="C0504D"/>
    <a:srgbClr val="5EAF08"/>
    <a:srgbClr val="1143A8"/>
    <a:srgbClr val="4775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27559" autoAdjust="0"/>
    <p:restoredTop sz="50000" autoAdjust="0"/>
  </p:normalViewPr>
  <p:slideViewPr>
    <p:cSldViewPr snapToObjects="1" showGuides="1">
      <p:cViewPr>
        <p:scale>
          <a:sx n="204" d="100"/>
          <a:sy n="204" d="100"/>
        </p:scale>
        <p:origin x="-536" y="-976"/>
      </p:cViewPr>
      <p:guideLst>
        <p:guide orient="horz" pos="2160"/>
        <p:guide pos="2880"/>
        <p:guide orient="horz" pos="3239"/>
        <p:guide pos="5430"/>
        <p:guide orient="horz" pos="3042"/>
        <p:guide orient="horz" pos="2589"/>
        <p:guide orient="horz" pos="2384"/>
        <p:guide orient="horz" pos="2302"/>
        <p:guide orient="horz" pos="2679"/>
      </p:guideLst>
    </p:cSldViewPr>
  </p:slideViewPr>
  <p:outlineViewPr>
    <p:cViewPr>
      <p:scale>
        <a:sx n="33" d="100"/>
        <a:sy n="33" d="100"/>
      </p:scale>
      <p:origin x="0" y="9464"/>
    </p:cViewPr>
  </p:outlineViewPr>
  <p:notesTextViewPr>
    <p:cViewPr>
      <p:scale>
        <a:sx n="100" d="100"/>
        <a:sy n="100" d="100"/>
      </p:scale>
      <p:origin x="0" y="0"/>
    </p:cViewPr>
  </p:notesTextViewPr>
  <p:sorterViewPr>
    <p:cViewPr>
      <p:scale>
        <a:sx n="123" d="100"/>
        <a:sy n="123" d="100"/>
      </p:scale>
      <p:origin x="0" y="5168"/>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steph19/Google%20Drive/SDAL%20Google%20Drive%20Folders/Presentations/Arlington%20County%20Housing%20Briefing%20(Feb.%2018,%202016)/Applied%20hedonic%20results%20(Dan)/Arlington-examples%2021Jan16.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localhost///Users/steph19/Google%20Drive/SDAL%20Google%20Drive%20Folders/Presentations/Arlington%20County%20Housing%20Briefing%20(Feb.%2018,%202016)/Applied%20hedonic%20results%20(Dan)/Arlington-examples%2021Jan1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'tables for ppt'!$A$4</c:f>
              <c:strCache>
                <c:ptCount val="1"/>
                <c:pt idx="0">
                  <c:v>Arlington County RE</c:v>
                </c:pt>
              </c:strCache>
            </c:strRef>
          </c:tx>
          <c:spPr>
            <a:solidFill>
              <a:schemeClr val="accent1"/>
            </a:solidFill>
            <a:ln>
              <a:noFill/>
            </a:ln>
            <a:effectLst/>
          </c:spPr>
          <c:invertIfNegative val="0"/>
          <c:cat>
            <c:strRef>
              <c:f>'tables for ppt'!$B$3:$D$3</c:f>
              <c:strCache>
                <c:ptCount val="3"/>
                <c:pt idx="0">
                  <c:v>90% lower</c:v>
                </c:pt>
                <c:pt idx="1">
                  <c:v>estimate</c:v>
                </c:pt>
                <c:pt idx="2">
                  <c:v>90% upper</c:v>
                </c:pt>
              </c:strCache>
            </c:strRef>
          </c:cat>
          <c:val>
            <c:numRef>
              <c:f>'tables for ppt'!$B$4:$D$4</c:f>
              <c:numCache>
                <c:formatCode>"$"#,##0</c:formatCode>
                <c:ptCount val="3"/>
                <c:pt idx="0">
                  <c:v>846765.0501211841</c:v>
                </c:pt>
                <c:pt idx="1">
                  <c:v>1.26010848191084E6</c:v>
                </c:pt>
                <c:pt idx="2">
                  <c:v>1.8752231046338E6</c:v>
                </c:pt>
              </c:numCache>
            </c:numRef>
          </c:val>
        </c:ser>
        <c:ser>
          <c:idx val="1"/>
          <c:order val="1"/>
          <c:tx>
            <c:strRef>
              <c:f>'tables for ppt'!$A$5</c:f>
              <c:strCache>
                <c:ptCount val="1"/>
                <c:pt idx="0">
                  <c:v>MLS </c:v>
                </c:pt>
              </c:strCache>
            </c:strRef>
          </c:tx>
          <c:spPr>
            <a:solidFill>
              <a:schemeClr val="accent2"/>
            </a:solidFill>
            <a:ln>
              <a:noFill/>
            </a:ln>
            <a:effectLst/>
          </c:spPr>
          <c:invertIfNegative val="0"/>
          <c:cat>
            <c:strRef>
              <c:f>'tables for ppt'!$B$3:$D$3</c:f>
              <c:strCache>
                <c:ptCount val="3"/>
                <c:pt idx="0">
                  <c:v>90% lower</c:v>
                </c:pt>
                <c:pt idx="1">
                  <c:v>estimate</c:v>
                </c:pt>
                <c:pt idx="2">
                  <c:v>90% upper</c:v>
                </c:pt>
              </c:strCache>
            </c:strRef>
          </c:cat>
          <c:val>
            <c:numRef>
              <c:f>'tables for ppt'!$B$5:$D$5</c:f>
              <c:numCache>
                <c:formatCode>"$"#,##0</c:formatCode>
                <c:ptCount val="3"/>
                <c:pt idx="0">
                  <c:v>895715.0674425602</c:v>
                </c:pt>
                <c:pt idx="1">
                  <c:v>1.33285040955706E6</c:v>
                </c:pt>
                <c:pt idx="2">
                  <c:v>1.98332067733173E6</c:v>
                </c:pt>
              </c:numCache>
            </c:numRef>
          </c:val>
        </c:ser>
        <c:dLbls>
          <c:showLegendKey val="0"/>
          <c:showVal val="0"/>
          <c:showCatName val="0"/>
          <c:showSerName val="0"/>
          <c:showPercent val="0"/>
          <c:showBubbleSize val="0"/>
        </c:dLbls>
        <c:gapWidth val="182"/>
        <c:axId val="882965792"/>
        <c:axId val="882967568"/>
      </c:barChart>
      <c:catAx>
        <c:axId val="8829657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882967568"/>
        <c:crosses val="autoZero"/>
        <c:auto val="1"/>
        <c:lblAlgn val="ctr"/>
        <c:lblOffset val="100"/>
        <c:noMultiLvlLbl val="0"/>
      </c:catAx>
      <c:valAx>
        <c:axId val="882967568"/>
        <c:scaling>
          <c:orientation val="minMax"/>
          <c:max val="2.0E6"/>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vert="horz"/>
          <a:lstStyle/>
          <a:p>
            <a:pPr>
              <a:defRPr/>
            </a:pPr>
            <a:endParaRPr lang="en-US"/>
          </a:p>
        </c:txPr>
        <c:crossAx val="882965792"/>
        <c:crosses val="autoZero"/>
        <c:crossBetween val="between"/>
        <c:majorUnit val="500000.0"/>
        <c:dispUnits>
          <c:builtInUnit val="thousands"/>
        </c:dispUnits>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rgbClr val="FFFFFF"/>
    </a:solidFill>
    <a:ln w="28575" cmpd="sng">
      <a:solidFill>
        <a:srgbClr val="800000"/>
      </a:solidFill>
    </a:ln>
    <a:effectLst>
      <a:outerShdw blurRad="50800" dist="38100" dir="2700000" algn="tl" rotWithShape="0">
        <a:srgbClr val="000000">
          <a:alpha val="43000"/>
        </a:srgbClr>
      </a:outerShdw>
    </a:effectLst>
  </c:spPr>
  <c:txPr>
    <a:bodyPr/>
    <a:lstStyle/>
    <a:p>
      <a:pPr>
        <a:defRPr sz="14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'tables for ppt'!$A$9</c:f>
              <c:strCache>
                <c:ptCount val="1"/>
                <c:pt idx="0">
                  <c:v>Arlington County RE</c:v>
                </c:pt>
              </c:strCache>
            </c:strRef>
          </c:tx>
          <c:spPr>
            <a:solidFill>
              <a:schemeClr val="accent1"/>
            </a:solidFill>
            <a:ln>
              <a:noFill/>
            </a:ln>
            <a:effectLst/>
          </c:spPr>
          <c:invertIfNegative val="0"/>
          <c:cat>
            <c:strRef>
              <c:f>'tables for ppt'!$B$7:$D$8</c:f>
              <c:strCache>
                <c:ptCount val="3"/>
                <c:pt idx="0">
                  <c:v>90% lower</c:v>
                </c:pt>
                <c:pt idx="1">
                  <c:v>estimate</c:v>
                </c:pt>
                <c:pt idx="2">
                  <c:v>90% upper</c:v>
                </c:pt>
              </c:strCache>
            </c:strRef>
          </c:cat>
          <c:val>
            <c:numRef>
              <c:f>'tables for ppt'!$B$9:$D$9</c:f>
              <c:numCache>
                <c:formatCode>"$"#,##0</c:formatCode>
                <c:ptCount val="3"/>
                <c:pt idx="0">
                  <c:v>303071.6558560298</c:v>
                </c:pt>
                <c:pt idx="1">
                  <c:v>451014.3210519772</c:v>
                </c:pt>
                <c:pt idx="2">
                  <c:v>671174.3373672772</c:v>
                </c:pt>
              </c:numCache>
            </c:numRef>
          </c:val>
        </c:ser>
        <c:ser>
          <c:idx val="1"/>
          <c:order val="1"/>
          <c:tx>
            <c:strRef>
              <c:f>'tables for ppt'!$A$10</c:f>
              <c:strCache>
                <c:ptCount val="1"/>
                <c:pt idx="0">
                  <c:v>MLS </c:v>
                </c:pt>
              </c:strCache>
            </c:strRef>
          </c:tx>
          <c:spPr>
            <a:solidFill>
              <a:schemeClr val="accent2"/>
            </a:solidFill>
            <a:ln>
              <a:noFill/>
            </a:ln>
            <a:effectLst/>
          </c:spPr>
          <c:invertIfNegative val="0"/>
          <c:cat>
            <c:strRef>
              <c:f>'tables for ppt'!$B$7:$D$8</c:f>
              <c:strCache>
                <c:ptCount val="3"/>
                <c:pt idx="0">
                  <c:v>90% lower</c:v>
                </c:pt>
                <c:pt idx="1">
                  <c:v>estimate</c:v>
                </c:pt>
                <c:pt idx="2">
                  <c:v>90% upper</c:v>
                </c:pt>
              </c:strCache>
            </c:strRef>
          </c:cat>
          <c:val>
            <c:numRef>
              <c:f>'tables for ppt'!$B$10:$D$10</c:f>
              <c:numCache>
                <c:formatCode>"$"#,##0</c:formatCode>
                <c:ptCount val="3"/>
                <c:pt idx="0">
                  <c:v>567168.4544022484</c:v>
                </c:pt>
                <c:pt idx="1">
                  <c:v>843963.3698428964</c:v>
                </c:pt>
                <c:pt idx="2">
                  <c:v>1.25584235884074E6</c:v>
                </c:pt>
              </c:numCache>
            </c:numRef>
          </c:val>
        </c:ser>
        <c:dLbls>
          <c:showLegendKey val="0"/>
          <c:showVal val="0"/>
          <c:showCatName val="0"/>
          <c:showSerName val="0"/>
          <c:showPercent val="0"/>
          <c:showBubbleSize val="0"/>
        </c:dLbls>
        <c:gapWidth val="219"/>
        <c:axId val="882005984"/>
        <c:axId val="882076176"/>
      </c:barChart>
      <c:catAx>
        <c:axId val="882005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882076176"/>
        <c:crosses val="autoZero"/>
        <c:auto val="1"/>
        <c:lblAlgn val="ctr"/>
        <c:lblOffset val="100"/>
        <c:noMultiLvlLbl val="0"/>
      </c:catAx>
      <c:valAx>
        <c:axId val="882076176"/>
        <c:scaling>
          <c:orientation val="minMax"/>
          <c:max val="1.2E6"/>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vert="horz"/>
          <a:lstStyle/>
          <a:p>
            <a:pPr>
              <a:defRPr/>
            </a:pPr>
            <a:endParaRPr lang="en-US"/>
          </a:p>
        </c:txPr>
        <c:crossAx val="882005984"/>
        <c:crosses val="autoZero"/>
        <c:crossBetween val="between"/>
        <c:majorUnit val="300000.0"/>
        <c:dispUnits>
          <c:builtInUnit val="thousands"/>
        </c:dispUnits>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rgbClr val="FFFFFF"/>
    </a:solidFill>
    <a:ln w="28575" cmpd="sng">
      <a:solidFill>
        <a:srgbClr val="800000"/>
      </a:solidFill>
    </a:ln>
    <a:effectLst>
      <a:outerShdw blurRad="50800" dist="38100" dir="2700000" algn="tl" rotWithShape="0">
        <a:srgbClr val="000000">
          <a:alpha val="43000"/>
        </a:srgbClr>
      </a:outerShdw>
    </a:effectLst>
  </c:spPr>
  <c:txPr>
    <a:bodyPr/>
    <a:lstStyle/>
    <a:p>
      <a:pPr>
        <a:defRPr sz="14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44A2BD-BEE2-9641-8A02-F029A714C0BB}" type="datetimeFigureOut">
              <a:rPr lang="en-US" smtClean="0"/>
              <a:t>2/26/18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FDF689-81F5-4A43-8567-712382D3F54E}" type="slidenum">
              <a:rPr lang="en-US" smtClean="0"/>
              <a:t>‹#›</a:t>
            </a:fld>
            <a:endParaRPr lang="en-US"/>
          </a:p>
        </p:txBody>
      </p:sp>
    </p:spTree>
    <p:extLst>
      <p:ext uri="{BB962C8B-B14F-4D97-AF65-F5344CB8AC3E}">
        <p14:creationId xmlns:p14="http://schemas.microsoft.com/office/powerpoint/2010/main" val="2401720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A483B-C179-9F4D-8C74-0D42B7E6DCE0}" type="datetimeFigureOut">
              <a:rPr lang="en-US" smtClean="0"/>
              <a:t>2/26/18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2E9DFA-E443-A146-AAB3-1F418BB1A2E6}" type="slidenum">
              <a:rPr lang="en-US" smtClean="0"/>
              <a:t>‹#›</a:t>
            </a:fld>
            <a:endParaRPr lang="en-US"/>
          </a:p>
        </p:txBody>
      </p:sp>
    </p:spTree>
    <p:extLst>
      <p:ext uri="{BB962C8B-B14F-4D97-AF65-F5344CB8AC3E}">
        <p14:creationId xmlns:p14="http://schemas.microsoft.com/office/powerpoint/2010/main" val="21008764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ran.r-project.org/package=Rfacebook" TargetMode="External"/><Relationship Id="rId4" Type="http://schemas.openxmlformats.org/officeDocument/2006/relationships/hyperlink" Target="https://cran.r-project.org/package=twitteR" TargetMode="External"/><Relationship Id="rId5" Type="http://schemas.openxmlformats.org/officeDocument/2006/relationships/hyperlink" Target="https://CRAN.R-project.org/package=SocialMediaLab"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github.com/mjockers/syuzhe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a:t>
            </a:fld>
            <a:endParaRPr lang="en-US"/>
          </a:p>
        </p:txBody>
      </p:sp>
    </p:spTree>
    <p:extLst>
      <p:ext uri="{BB962C8B-B14F-4D97-AF65-F5344CB8AC3E}">
        <p14:creationId xmlns:p14="http://schemas.microsoft.com/office/powerpoint/2010/main" val="84722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a:t>
            </a:r>
            <a:r>
              <a:rPr lang="en-US" baseline="0" dirty="0" smtClean="0"/>
              <a:t> hot spots don’t rely on tracking people, but allow you to identify the hot spots through the rhythm.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Tie back to federal data – identifying vulnerable populations. With one single data flow, we found where to look for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24</a:t>
            </a:fld>
            <a:endParaRPr lang="en-US" dirty="0"/>
          </a:p>
        </p:txBody>
      </p:sp>
    </p:spTree>
    <p:extLst>
      <p:ext uri="{BB962C8B-B14F-4D97-AF65-F5344CB8AC3E}">
        <p14:creationId xmlns:p14="http://schemas.microsoft.com/office/powerpoint/2010/main" val="48358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25</a:t>
            </a:fld>
            <a:endParaRPr lang="en-US" dirty="0"/>
          </a:p>
        </p:txBody>
      </p:sp>
    </p:spTree>
    <p:extLst>
      <p:ext uri="{BB962C8B-B14F-4D97-AF65-F5344CB8AC3E}">
        <p14:creationId xmlns:p14="http://schemas.microsoft.com/office/powerpoint/2010/main" val="324032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The goal for Operation </a:t>
            </a:r>
            <a:r>
              <a:rPr lang="en-US" sz="1200" b="1" kern="1200" dirty="0" err="1" smtClean="0">
                <a:solidFill>
                  <a:schemeClr val="tx1"/>
                </a:solidFill>
                <a:effectLst/>
                <a:latin typeface="+mn-lt"/>
                <a:ea typeface="+mn-ea"/>
                <a:cs typeface="+mn-cs"/>
              </a:rPr>
              <a:t>Firesafe</a:t>
            </a:r>
            <a:r>
              <a:rPr lang="en-US" sz="1200" b="1" kern="1200" dirty="0" smtClean="0">
                <a:solidFill>
                  <a:schemeClr val="tx1"/>
                </a:solidFill>
                <a:effectLst/>
                <a:latin typeface="+mn-lt"/>
                <a:ea typeface="+mn-ea"/>
                <a:cs typeface="+mn-cs"/>
              </a:rPr>
              <a:t>  is  to increase the number of residences in Arlington with smoke alarms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Arlington County Fire Department visited 1733 homes, 32% did not have fire alarm. Fortunately</a:t>
            </a:r>
            <a:r>
              <a:rPr lang="en-US" sz="1200" kern="1200" baseline="0" dirty="0" smtClean="0">
                <a:solidFill>
                  <a:schemeClr val="tx1"/>
                </a:solidFill>
                <a:effectLst/>
                <a:latin typeface="+mn-lt"/>
                <a:ea typeface="+mn-ea"/>
                <a:cs typeface="+mn-cs"/>
              </a:rPr>
              <a:t> for us, they collected data about this!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mapped the Operation </a:t>
            </a:r>
            <a:r>
              <a:rPr lang="en-US" sz="1200" kern="1200" dirty="0" err="1" smtClean="0">
                <a:solidFill>
                  <a:schemeClr val="tx1"/>
                </a:solidFill>
                <a:effectLst/>
                <a:latin typeface="+mn-lt"/>
                <a:ea typeface="+mn-ea"/>
                <a:cs typeface="+mn-cs"/>
              </a:rPr>
              <a:t>Firesafe</a:t>
            </a:r>
            <a:r>
              <a:rPr lang="en-US" sz="1200" kern="1200" dirty="0" smtClean="0">
                <a:solidFill>
                  <a:schemeClr val="tx1"/>
                </a:solidFill>
                <a:effectLst/>
                <a:latin typeface="+mn-lt"/>
                <a:ea typeface="+mn-ea"/>
                <a:cs typeface="+mn-cs"/>
              </a:rPr>
              <a:t> data with Housing data such as house value, size, age, number of bedrooms, and ownership, for 60,343 housing units in Arlington County</a:t>
            </a:r>
          </a:p>
          <a:p>
            <a:pPr marL="228600" lvl="0" indent="-228600">
              <a:buFont typeface="+mj-lt"/>
              <a:buAutoNum type="arabicPeriod"/>
            </a:pPr>
            <a:r>
              <a:rPr lang="en-US" sz="1200" kern="1200" dirty="0" smtClean="0">
                <a:solidFill>
                  <a:schemeClr val="tx1"/>
                </a:solidFill>
                <a:effectLst/>
                <a:latin typeface="+mn-lt"/>
                <a:ea typeface="+mn-ea"/>
                <a:cs typeface="+mn-cs"/>
              </a:rPr>
              <a:t>Added</a:t>
            </a:r>
            <a:r>
              <a:rPr lang="en-US" sz="1200" kern="1200" baseline="0" dirty="0" smtClean="0">
                <a:solidFill>
                  <a:schemeClr val="tx1"/>
                </a:solidFill>
                <a:effectLst/>
                <a:latin typeface="+mn-lt"/>
                <a:ea typeface="+mn-ea"/>
                <a:cs typeface="+mn-cs"/>
              </a:rPr>
              <a:t> in demographic data from the Federal American Community Survey.</a:t>
            </a:r>
          </a:p>
          <a:p>
            <a:pPr marL="228600" lvl="0" indent="-228600">
              <a:buFont typeface="+mj-lt"/>
              <a:buAutoNum type="arabicPeriod"/>
            </a:pPr>
            <a:r>
              <a:rPr lang="en-US" sz="1200" kern="1200" baseline="0" dirty="0" smtClean="0">
                <a:solidFill>
                  <a:schemeClr val="tx1"/>
                </a:solidFill>
                <a:effectLst/>
                <a:latin typeface="+mn-lt"/>
                <a:ea typeface="+mn-ea"/>
                <a:cs typeface="+mn-cs"/>
              </a:rPr>
              <a:t>Note – use of three types of data flows from local to federal.</a:t>
            </a:r>
            <a:endParaRPr lang="en-US" sz="1100" kern="1200" dirty="0" smtClean="0">
              <a:solidFill>
                <a:schemeClr val="tx1"/>
              </a:solidFill>
              <a:effectLst/>
              <a:latin typeface="+mn-lt"/>
              <a:ea typeface="+mn-ea"/>
              <a:cs typeface="+mn-cs"/>
            </a:endParaRPr>
          </a:p>
          <a:p>
            <a:pPr marL="338138" indent="0">
              <a:buNone/>
            </a:pPr>
            <a:endParaRPr lang="en-US" dirty="0" smtClean="0">
              <a:latin typeface="Helvetica Light"/>
              <a:ea typeface="Trebuchet MS" charset="0"/>
              <a:cs typeface="Helvetica Light"/>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27</a:t>
            </a:fld>
            <a:endParaRPr lang="en-US"/>
          </a:p>
        </p:txBody>
      </p:sp>
    </p:spTree>
    <p:extLst>
      <p:ext uri="{BB962C8B-B14F-4D97-AF65-F5344CB8AC3E}">
        <p14:creationId xmlns:p14="http://schemas.microsoft.com/office/powerpoint/2010/main" val="1787594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b="1"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Using a Bayesian logistic regression model </a:t>
            </a:r>
            <a:r>
              <a:rPr lang="en-US" sz="1200" b="1" kern="1200" dirty="0" smtClean="0">
                <a:solidFill>
                  <a:schemeClr val="tx1"/>
                </a:solidFill>
                <a:effectLst/>
                <a:latin typeface="+mn-lt"/>
                <a:ea typeface="+mn-ea"/>
                <a:cs typeface="+mn-cs"/>
              </a:rPr>
              <a:t>to estimate the probability that a housing unit has a smoke alarm.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The results show that the Fire Dept. should focus on the southwest (bottom left hand corner) of Arlington.</a:t>
            </a:r>
          </a:p>
          <a:p>
            <a:pPr marL="228600" lvl="0" indent="-228600">
              <a:buFont typeface="+mj-lt"/>
              <a:buAutoNum type="arabicPeriod"/>
            </a:pPr>
            <a:r>
              <a:rPr lang="en-US" sz="1200" kern="1200" dirty="0" smtClean="0">
                <a:solidFill>
                  <a:schemeClr val="tx1"/>
                </a:solidFill>
                <a:effectLst/>
                <a:latin typeface="+mn-lt"/>
                <a:ea typeface="+mn-ea"/>
                <a:cs typeface="+mn-cs"/>
              </a:rPr>
              <a:t>This is an example of an issue that required mapping multiple sources of different kinds of data to inform a topic.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28</a:t>
            </a:fld>
            <a:endParaRPr lang="en-US"/>
          </a:p>
        </p:txBody>
      </p:sp>
    </p:spTree>
    <p:extLst>
      <p:ext uri="{BB962C8B-B14F-4D97-AF65-F5344CB8AC3E}">
        <p14:creationId xmlns:p14="http://schemas.microsoft.com/office/powerpoint/2010/main" val="1145108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smtClean="0">
                <a:latin typeface="Trebuchet MS" charset="0"/>
              </a:rPr>
              <a:t>The study focuses on Facebook, Twitter, and YouTube as they are the most commonly used social media platforms. They provide users with a free application programming interface (API) that facilitates the collection of the data.</a:t>
            </a:r>
          </a:p>
          <a:p>
            <a:pPr marL="457200" indent="-457200">
              <a:buFont typeface="+mj-lt"/>
              <a:buAutoNum type="arabicPeriod"/>
            </a:pPr>
            <a:r>
              <a:rPr lang="en-US" sz="1200" dirty="0" smtClean="0">
                <a:latin typeface="Trebuchet MS"/>
                <a:cs typeface="Trebuchet MS"/>
              </a:rPr>
              <a:t>Pablo </a:t>
            </a:r>
            <a:r>
              <a:rPr lang="en-US" sz="1200" dirty="0" err="1" smtClean="0">
                <a:latin typeface="Trebuchet MS"/>
                <a:cs typeface="Trebuchet MS"/>
              </a:rPr>
              <a:t>Barbera</a:t>
            </a:r>
            <a:r>
              <a:rPr lang="en-US" sz="1200" dirty="0" smtClean="0">
                <a:latin typeface="Trebuchet MS"/>
                <a:cs typeface="Trebuchet MS"/>
              </a:rPr>
              <a:t>, Michael </a:t>
            </a:r>
            <a:r>
              <a:rPr lang="en-US" sz="1200" dirty="0" err="1" smtClean="0">
                <a:latin typeface="Trebuchet MS"/>
                <a:cs typeface="Trebuchet MS"/>
              </a:rPr>
              <a:t>Piccirilli</a:t>
            </a:r>
            <a:r>
              <a:rPr lang="en-US" sz="1200" dirty="0" smtClean="0">
                <a:latin typeface="Trebuchet MS"/>
                <a:cs typeface="Trebuchet MS"/>
              </a:rPr>
              <a:t> and Andrew Geisler (2016). </a:t>
            </a:r>
            <a:r>
              <a:rPr lang="en-US" sz="1200" dirty="0" err="1" smtClean="0">
                <a:latin typeface="Trebuchet MS"/>
                <a:cs typeface="Trebuchet MS"/>
              </a:rPr>
              <a:t>Rfacebook</a:t>
            </a:r>
            <a:r>
              <a:rPr lang="en-US" sz="1200" dirty="0" smtClean="0">
                <a:latin typeface="Trebuchet MS"/>
                <a:cs typeface="Trebuchet MS"/>
              </a:rPr>
              <a:t>: Access to Facebook API via R. R package version 0.6.3. </a:t>
            </a:r>
            <a:r>
              <a:rPr lang="en-US" sz="1200" dirty="0" smtClean="0">
                <a:latin typeface="Trebuchet MS"/>
                <a:cs typeface="Trebuchet MS"/>
                <a:hlinkClick r:id="rId3"/>
              </a:rPr>
              <a:t>https://CRAN.R-project.org/package=Rfacebook</a:t>
            </a:r>
            <a:r>
              <a:rPr lang="en-US" sz="1200" dirty="0" smtClean="0">
                <a:latin typeface="Trebuchet MS"/>
                <a:cs typeface="Trebuchet MS"/>
              </a:rPr>
              <a:t> </a:t>
            </a:r>
          </a:p>
          <a:p>
            <a:pPr marL="457200" indent="-457200">
              <a:buFont typeface="+mj-lt"/>
              <a:buAutoNum type="arabicPeriod"/>
            </a:pPr>
            <a:r>
              <a:rPr lang="en-US" sz="1200" dirty="0" smtClean="0">
                <a:latin typeface="Trebuchet MS"/>
                <a:cs typeface="Trebuchet MS"/>
              </a:rPr>
              <a:t>Jeff Gentry (2015). </a:t>
            </a:r>
            <a:r>
              <a:rPr lang="en-US" sz="1200" dirty="0" err="1" smtClean="0">
                <a:latin typeface="Trebuchet MS"/>
                <a:cs typeface="Trebuchet MS"/>
              </a:rPr>
              <a:t>twitteR</a:t>
            </a:r>
            <a:r>
              <a:rPr lang="en-US" sz="1200" dirty="0" smtClean="0">
                <a:latin typeface="Trebuchet MS"/>
                <a:cs typeface="Trebuchet MS"/>
              </a:rPr>
              <a:t>: R Based Twitter Client. R package version 1.1.9. </a:t>
            </a:r>
            <a:r>
              <a:rPr lang="en-US" sz="1200" dirty="0" smtClean="0">
                <a:latin typeface="Trebuchet MS"/>
                <a:cs typeface="Trebuchet MS"/>
                <a:hlinkClick r:id="rId4"/>
              </a:rPr>
              <a:t>https://CRAN.R-project.org/package=twitteR</a:t>
            </a:r>
            <a:endParaRPr lang="en-US" sz="1200" dirty="0" smtClean="0">
              <a:latin typeface="Trebuchet MS"/>
              <a:cs typeface="Trebuchet MS"/>
            </a:endParaRPr>
          </a:p>
          <a:p>
            <a:pPr marL="457200" indent="-457200">
              <a:buFont typeface="+mj-lt"/>
              <a:buAutoNum type="arabicPeriod"/>
            </a:pPr>
            <a:r>
              <a:rPr lang="en-US" sz="1200" dirty="0" smtClean="0">
                <a:latin typeface="Trebuchet MS"/>
                <a:cs typeface="Trebuchet MS"/>
              </a:rPr>
              <a:t>Timothy Graham &amp; Robert </a:t>
            </a:r>
            <a:r>
              <a:rPr lang="en-US" sz="1200" dirty="0" err="1" smtClean="0">
                <a:latin typeface="Trebuchet MS"/>
                <a:cs typeface="Trebuchet MS"/>
              </a:rPr>
              <a:t>Ackland</a:t>
            </a:r>
            <a:r>
              <a:rPr lang="en-US" sz="1200" dirty="0" smtClean="0">
                <a:latin typeface="Trebuchet MS"/>
                <a:cs typeface="Trebuchet MS"/>
              </a:rPr>
              <a:t> and with contribution from Chung-</a:t>
            </a:r>
            <a:r>
              <a:rPr lang="en-US" sz="1200" dirty="0" err="1" smtClean="0">
                <a:latin typeface="Trebuchet MS"/>
                <a:cs typeface="Trebuchet MS"/>
              </a:rPr>
              <a:t>hong</a:t>
            </a:r>
            <a:r>
              <a:rPr lang="en-US" sz="1200" dirty="0" smtClean="0">
                <a:latin typeface="Trebuchet MS"/>
                <a:cs typeface="Trebuchet MS"/>
              </a:rPr>
              <a:t> Chan (2016). </a:t>
            </a:r>
            <a:r>
              <a:rPr lang="en-US" sz="1200" dirty="0" err="1" smtClean="0">
                <a:latin typeface="Trebuchet MS"/>
                <a:cs typeface="Trebuchet MS"/>
              </a:rPr>
              <a:t>SocialMediaLab</a:t>
            </a:r>
            <a:r>
              <a:rPr lang="en-US" sz="1200" dirty="0" smtClean="0">
                <a:latin typeface="Trebuchet MS"/>
                <a:cs typeface="Trebuchet MS"/>
              </a:rPr>
              <a:t>: Tools for Collecting Social Media Data and Generating Networks for Analysis. R package version 0.22.0. </a:t>
            </a:r>
            <a:r>
              <a:rPr lang="en-US" sz="1200" dirty="0" smtClean="0">
                <a:latin typeface="Trebuchet MS"/>
                <a:cs typeface="Trebuchet MS"/>
                <a:hlinkClick r:id="rId5"/>
              </a:rPr>
              <a:t>https://CRAN.R-project.org/package=SocialMediaLab</a:t>
            </a:r>
            <a:endParaRPr lang="en-US" sz="1200" dirty="0" smtClean="0">
              <a:latin typeface="Trebuchet MS"/>
              <a:cs typeface="Trebuchet M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Trebuchet MS" charset="0"/>
            </a:endParaRP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31</a:t>
            </a:fld>
            <a:endParaRPr lang="en-US"/>
          </a:p>
        </p:txBody>
      </p:sp>
    </p:spTree>
    <p:extLst>
      <p:ext uri="{BB962C8B-B14F-4D97-AF65-F5344CB8AC3E}">
        <p14:creationId xmlns:p14="http://schemas.microsoft.com/office/powerpoint/2010/main" val="102388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Jockers</a:t>
            </a:r>
            <a:r>
              <a:rPr lang="en-US" sz="1200" dirty="0" smtClean="0">
                <a:latin typeface="Trebuchet MS"/>
                <a:cs typeface="Trebuchet MS"/>
              </a:rPr>
              <a:t> ML (2015). _</a:t>
            </a:r>
            <a:r>
              <a:rPr lang="en-US" sz="1200" dirty="0" err="1" smtClean="0">
                <a:latin typeface="Trebuchet MS"/>
                <a:cs typeface="Trebuchet MS"/>
              </a:rPr>
              <a:t>Syuzhet</a:t>
            </a:r>
            <a:r>
              <a:rPr lang="en-US" sz="1200" dirty="0" smtClean="0">
                <a:latin typeface="Trebuchet MS"/>
                <a:cs typeface="Trebuchet MS"/>
              </a:rPr>
              <a:t>: Extract Sentiment and Plot Arcs from Text_. &lt;URL: </a:t>
            </a:r>
            <a:r>
              <a:rPr lang="en-US" sz="1200" dirty="0" smtClean="0">
                <a:latin typeface="Trebuchet MS"/>
                <a:cs typeface="Trebuchet MS"/>
                <a:hlinkClick r:id="rId3"/>
              </a:rPr>
              <a:t>https://github.com/mjockers/syuzhet</a:t>
            </a:r>
            <a:r>
              <a:rPr lang="en-US" sz="1200" dirty="0" smtClean="0">
                <a:latin typeface="Trebuchet MS"/>
                <a:cs typeface="Trebuchet MS"/>
              </a:rPr>
              <a:t>&gt;.</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32</a:t>
            </a:fld>
            <a:endParaRPr lang="en-US"/>
          </a:p>
        </p:txBody>
      </p:sp>
    </p:spTree>
    <p:extLst>
      <p:ext uri="{BB962C8B-B14F-4D97-AF65-F5344CB8AC3E}">
        <p14:creationId xmlns:p14="http://schemas.microsoft.com/office/powerpoint/2010/main" val="1259222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US" sz="1200" dirty="0" smtClean="0">
                <a:latin typeface="Trebuchet MS"/>
                <a:cs typeface="Trebuchet MS"/>
              </a:rPr>
              <a:t>*Words with correlations above/equal to 0.30 are reported</a:t>
            </a:r>
          </a:p>
          <a:p>
            <a:pPr marL="457200" indent="-457200">
              <a:buFont typeface="Arial"/>
              <a:buChar char="•"/>
            </a:pPr>
            <a:r>
              <a:rPr lang="en-US" sz="1200" dirty="0" smtClean="0">
                <a:latin typeface="Trebuchet MS"/>
                <a:cs typeface="Trebuchet MS"/>
              </a:rPr>
              <a:t>Words related to job, religion, war are used frequently.</a:t>
            </a:r>
          </a:p>
          <a:p>
            <a:pPr marL="457200" indent="-457200">
              <a:buFont typeface="Arial"/>
              <a:buChar char="•"/>
            </a:pPr>
            <a:r>
              <a:rPr lang="en-US" sz="1200" dirty="0" smtClean="0">
                <a:latin typeface="Trebuchet MS"/>
                <a:cs typeface="Trebuchet MS"/>
              </a:rPr>
              <a:t>Injury, pension, performance, stress are highly correlated with the words “reason”, “because”, “hate.”</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33</a:t>
            </a:fld>
            <a:endParaRPr lang="en-US"/>
          </a:p>
        </p:txBody>
      </p:sp>
    </p:spTree>
    <p:extLst>
      <p:ext uri="{BB962C8B-B14F-4D97-AF65-F5344CB8AC3E}">
        <p14:creationId xmlns:p14="http://schemas.microsoft.com/office/powerpoint/2010/main" val="866527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34</a:t>
            </a:fld>
            <a:endParaRPr lang="en-US"/>
          </a:p>
        </p:txBody>
      </p:sp>
    </p:spTree>
    <p:extLst>
      <p:ext uri="{BB962C8B-B14F-4D97-AF65-F5344CB8AC3E}">
        <p14:creationId xmlns:p14="http://schemas.microsoft.com/office/powerpoint/2010/main" val="1086665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0027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838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Our lab an </a:t>
            </a:r>
            <a:r>
              <a:rPr lang="en-US" sz="1200" b="1" kern="1200" dirty="0" smtClean="0">
                <a:solidFill>
                  <a:schemeClr val="tx1"/>
                </a:solidFill>
                <a:effectLst/>
                <a:latin typeface="+mn-lt"/>
                <a:ea typeface="+mn-ea"/>
                <a:cs typeface="+mn-cs"/>
              </a:rPr>
              <a:t>intentional collection of statisticians and social scientists</a:t>
            </a:r>
            <a:r>
              <a:rPr lang="en-US" sz="1200" kern="1200" dirty="0" smtClean="0">
                <a:solidFill>
                  <a:schemeClr val="tx1"/>
                </a:solidFill>
                <a:effectLst/>
                <a:latin typeface="+mn-lt"/>
                <a:ea typeface="+mn-ea"/>
                <a:cs typeface="+mn-cs"/>
              </a:rPr>
              <a:t> who </a:t>
            </a:r>
            <a:r>
              <a:rPr lang="en-US" sz="1200" b="1" kern="1200" dirty="0" smtClean="0">
                <a:solidFill>
                  <a:schemeClr val="tx1"/>
                </a:solidFill>
                <a:effectLst/>
                <a:latin typeface="+mn-lt"/>
                <a:ea typeface="+mn-ea"/>
                <a:cs typeface="+mn-cs"/>
              </a:rPr>
              <a:t>have a  common vision </a:t>
            </a:r>
            <a:r>
              <a:rPr lang="en-US" sz="1200" kern="1200" dirty="0" smtClean="0">
                <a:solidFill>
                  <a:schemeClr val="tx1"/>
                </a:solidFill>
                <a:effectLst/>
                <a:latin typeface="+mn-lt"/>
                <a:ea typeface="+mn-ea"/>
                <a:cs typeface="+mn-cs"/>
              </a:rPr>
              <a:t>to study the social condition quantitatively at scale.  </a:t>
            </a:r>
          </a:p>
          <a:p>
            <a:pPr marL="228600" lvl="0" indent="-228600">
              <a:buFont typeface="+mj-lt"/>
              <a:buAutoNum type="arabicPeriod"/>
            </a:pPr>
            <a:r>
              <a:rPr lang="en-US" sz="1200" kern="1200" dirty="0" smtClean="0">
                <a:solidFill>
                  <a:schemeClr val="tx1"/>
                </a:solidFill>
                <a:effectLst/>
                <a:latin typeface="+mn-lt"/>
                <a:ea typeface="+mn-ea"/>
                <a:cs typeface="+mn-cs"/>
              </a:rPr>
              <a:t>Our </a:t>
            </a:r>
            <a:r>
              <a:rPr lang="en-US" sz="1200" b="1" kern="1200" dirty="0" smtClean="0">
                <a:solidFill>
                  <a:schemeClr val="tx1"/>
                </a:solidFill>
                <a:effectLst/>
                <a:latin typeface="+mn-lt"/>
                <a:ea typeface="+mn-ea"/>
                <a:cs typeface="+mn-cs"/>
              </a:rPr>
              <a:t>overarching research thrust</a:t>
            </a:r>
            <a:r>
              <a:rPr lang="en-US" sz="1200" kern="1200" dirty="0" smtClean="0">
                <a:solidFill>
                  <a:schemeClr val="tx1"/>
                </a:solidFill>
                <a:effectLst/>
                <a:latin typeface="+mn-lt"/>
                <a:ea typeface="+mn-ea"/>
                <a:cs typeface="+mn-cs"/>
              </a:rPr>
              <a:t> is creating and developing the </a:t>
            </a:r>
            <a:r>
              <a:rPr lang="en-US" sz="1200" i="1" kern="1200" dirty="0" smtClean="0">
                <a:solidFill>
                  <a:schemeClr val="tx1"/>
                </a:solidFill>
                <a:effectLst/>
                <a:latin typeface="+mn-lt"/>
                <a:ea typeface="+mn-ea"/>
                <a:cs typeface="+mn-cs"/>
              </a:rPr>
              <a:t>science of all data and Community Learning Data Driven Discovery Analytics.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did not set out to do what we are doing today. We thought we would focus on topics related to </a:t>
            </a:r>
            <a:r>
              <a:rPr lang="en-US" sz="1200" b="1" kern="1200" dirty="0" smtClean="0">
                <a:solidFill>
                  <a:schemeClr val="tx1"/>
                </a:solidFill>
                <a:effectLst/>
                <a:latin typeface="+mn-lt"/>
                <a:ea typeface="+mn-ea"/>
                <a:cs typeface="+mn-cs"/>
              </a:rPr>
              <a:t>megacities</a:t>
            </a:r>
            <a:r>
              <a:rPr lang="en-US" sz="1200" kern="1200" dirty="0" smtClean="0">
                <a:solidFill>
                  <a:schemeClr val="tx1"/>
                </a:solidFill>
                <a:effectLst/>
                <a:latin typeface="+mn-lt"/>
                <a:ea typeface="+mn-ea"/>
                <a:cs typeface="+mn-cs"/>
              </a:rPr>
              <a:t> but, as we began to work with our local community, our focus shifted. </a:t>
            </a:r>
          </a:p>
          <a:p>
            <a:pPr marL="228600" lvl="0" indent="-228600">
              <a:buFont typeface="+mj-lt"/>
              <a:buAutoNum type="arabicPeriod"/>
            </a:pPr>
            <a:r>
              <a:rPr lang="en-US" sz="1200" kern="1200" dirty="0" smtClean="0">
                <a:solidFill>
                  <a:schemeClr val="tx1"/>
                </a:solidFill>
                <a:effectLst/>
                <a:latin typeface="+mn-lt"/>
                <a:ea typeface="+mn-ea"/>
                <a:cs typeface="+mn-cs"/>
              </a:rPr>
              <a:t>Our goal is to bring Data Science to our 3000 communities primarily small and medium sized and rural local governments. </a:t>
            </a:r>
          </a:p>
          <a:p>
            <a:pPr marL="228600" lvl="0" indent="-228600">
              <a:buFont typeface="+mj-lt"/>
              <a:buAutoNum type="arabicPeriod"/>
            </a:pPr>
            <a:r>
              <a:rPr lang="en-US" sz="1200" b="1" kern="1200" dirty="0" smtClean="0">
                <a:solidFill>
                  <a:schemeClr val="tx1"/>
                </a:solidFill>
                <a:effectLst/>
                <a:latin typeface="+mn-lt"/>
                <a:ea typeface="+mn-ea"/>
                <a:cs typeface="+mn-cs"/>
              </a:rPr>
              <a:t>An important aspect of our research is how information reaches people and affects their outlook and actions.</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8469EB7-5215-0C4F-9416-CE153085A5F6}" type="slidenum">
              <a:rPr lang="en-US" smtClean="0"/>
              <a:t>3</a:t>
            </a:fld>
            <a:endParaRPr lang="en-US" dirty="0"/>
          </a:p>
        </p:txBody>
      </p:sp>
    </p:spTree>
    <p:extLst>
      <p:ext uri="{BB962C8B-B14F-4D97-AF65-F5344CB8AC3E}">
        <p14:creationId xmlns:p14="http://schemas.microsoft.com/office/powerpoint/2010/main" val="568869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38</a:t>
            </a:fld>
            <a:endParaRPr lang="en-US"/>
          </a:p>
        </p:txBody>
      </p:sp>
    </p:spTree>
    <p:extLst>
      <p:ext uri="{BB962C8B-B14F-4D97-AF65-F5344CB8AC3E}">
        <p14:creationId xmlns:p14="http://schemas.microsoft.com/office/powerpoint/2010/main" val="579985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925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82" name="Shape 8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41</a:t>
            </a:fld>
            <a:endParaRPr lang="en-US"/>
          </a:p>
        </p:txBody>
      </p:sp>
    </p:spTree>
    <p:extLst>
      <p:ext uri="{BB962C8B-B14F-4D97-AF65-F5344CB8AC3E}">
        <p14:creationId xmlns:p14="http://schemas.microsoft.com/office/powerpoint/2010/main" val="508642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42</a:t>
            </a:fld>
            <a:endParaRPr lang="en-US"/>
          </a:p>
        </p:txBody>
      </p:sp>
    </p:spTree>
    <p:extLst>
      <p:ext uri="{BB962C8B-B14F-4D97-AF65-F5344CB8AC3E}">
        <p14:creationId xmlns:p14="http://schemas.microsoft.com/office/powerpoint/2010/main" val="1599431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Remember to provide a transition and to make sure they understand that the literature provides guidelines on effective notification messaging that they are probably already familiar with</a:t>
            </a:r>
          </a:p>
          <a:p>
            <a:pPr lvl="0">
              <a:spcBef>
                <a:spcPts val="0"/>
              </a:spcBef>
              <a:buNone/>
            </a:pPr>
            <a:r>
              <a:rPr lang="en-US"/>
              <a:t>South Asian tsunami, many people perished because the alert messages were not taken to be that urgent.</a:t>
            </a:r>
          </a:p>
        </p:txBody>
      </p:sp>
      <p:sp>
        <p:nvSpPr>
          <p:cNvPr id="100" name="Shape 10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43</a:t>
            </a:fld>
            <a:endParaRPr lang="en-US"/>
          </a:p>
        </p:txBody>
      </p:sp>
    </p:spTree>
    <p:extLst>
      <p:ext uri="{BB962C8B-B14F-4D97-AF65-F5344CB8AC3E}">
        <p14:creationId xmlns:p14="http://schemas.microsoft.com/office/powerpoint/2010/main" val="624987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A basic emergency notification message</a:t>
            </a:r>
          </a:p>
          <a:p>
            <a:pPr lvl="0">
              <a:spcBef>
                <a:spcPts val="0"/>
              </a:spcBef>
              <a:buNone/>
            </a:pPr>
            <a:r>
              <a:rPr lang="en-US"/>
              <a:t>The message can be formatted for different types of communication outlets such as email, SMS, or script to be read for an audio message. Therefore, there is no standardized format regarding spacing, line breaks, or other things like that, and there has not been any empirical research showing that font choice affects attention, perception, or behavioral response in a positive way.</a:t>
            </a:r>
          </a:p>
        </p:txBody>
      </p:sp>
      <p:sp>
        <p:nvSpPr>
          <p:cNvPr id="107" name="Shape 10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44</a:t>
            </a:fld>
            <a:endParaRPr lang="en-US"/>
          </a:p>
        </p:txBody>
      </p:sp>
    </p:spTree>
    <p:extLst>
      <p:ext uri="{BB962C8B-B14F-4D97-AF65-F5344CB8AC3E}">
        <p14:creationId xmlns:p14="http://schemas.microsoft.com/office/powerpoint/2010/main" val="1026471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The content of the messages should be written at a 6th-grade (or lower) reading level since most individuals are stressed in emergency situations and cannot think as critically. Author recommends using the Flesch Reading Ease scale to measure comprehension difficulty of text on a 100 pt scale.  It is known as the 60 &amp; 6 principle (60 reading ease score &amp; 6th grade comprehension level). Note though that these principles are just guidelines.</a:t>
            </a:r>
          </a:p>
        </p:txBody>
      </p:sp>
      <p:sp>
        <p:nvSpPr>
          <p:cNvPr id="116" name="Shape 116"/>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chemeClr val="dk1"/>
              </a:buClr>
              <a:buSzPct val="25000"/>
              <a:buFont typeface="Arial Narrow"/>
              <a:buNone/>
            </a:pPr>
            <a:fld id="{00000000-1234-1234-1234-123412341234}" type="slidenum">
              <a:rPr lang="en-US"/>
              <a:t>46</a:t>
            </a:fld>
            <a:endParaRPr lang="en-US"/>
          </a:p>
        </p:txBody>
      </p:sp>
    </p:spTree>
    <p:extLst>
      <p:ext uri="{BB962C8B-B14F-4D97-AF65-F5344CB8AC3E}">
        <p14:creationId xmlns:p14="http://schemas.microsoft.com/office/powerpoint/2010/main" val="721111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602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43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7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C5047F-F5D2-403E-BB92-31612582F2C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82682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51</a:t>
            </a:fld>
            <a:endParaRPr lang="en-US"/>
          </a:p>
        </p:txBody>
      </p:sp>
    </p:spTree>
    <p:extLst>
      <p:ext uri="{BB962C8B-B14F-4D97-AF65-F5344CB8AC3E}">
        <p14:creationId xmlns:p14="http://schemas.microsoft.com/office/powerpoint/2010/main" val="486350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52</a:t>
            </a:fld>
            <a:endParaRPr lang="en-US"/>
          </a:p>
        </p:txBody>
      </p:sp>
    </p:spTree>
    <p:extLst>
      <p:ext uri="{BB962C8B-B14F-4D97-AF65-F5344CB8AC3E}">
        <p14:creationId xmlns:p14="http://schemas.microsoft.com/office/powerpoint/2010/main" val="1165726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53</a:t>
            </a:fld>
            <a:endParaRPr lang="en-US"/>
          </a:p>
        </p:txBody>
      </p:sp>
    </p:spTree>
    <p:extLst>
      <p:ext uri="{BB962C8B-B14F-4D97-AF65-F5344CB8AC3E}">
        <p14:creationId xmlns:p14="http://schemas.microsoft.com/office/powerpoint/2010/main" val="231254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3672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014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58</a:t>
            </a:fld>
            <a:endParaRPr lang="en-US" dirty="0"/>
          </a:p>
        </p:txBody>
      </p:sp>
    </p:spTree>
    <p:extLst>
      <p:ext uri="{BB962C8B-B14F-4D97-AF65-F5344CB8AC3E}">
        <p14:creationId xmlns:p14="http://schemas.microsoft.com/office/powerpoint/2010/main" val="864683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a:r>
              <a:rPr lang="en-US" sz="2000" dirty="0" smtClean="0"/>
              <a:t>Investigating the determinants of house value</a:t>
            </a:r>
          </a:p>
          <a:p>
            <a:pPr marL="342900"/>
            <a:r>
              <a:rPr lang="en-US" sz="2000" dirty="0" smtClean="0"/>
              <a:t>Estimating house value based on house characteristics:</a:t>
            </a:r>
          </a:p>
          <a:p>
            <a:pPr marL="690562" lvl="1"/>
            <a:r>
              <a:rPr lang="en-US" sz="1400" dirty="0" smtClean="0"/>
              <a:t>Number of bedrooms, number of units, year built, lot size</a:t>
            </a:r>
          </a:p>
          <a:p>
            <a:pPr marL="342900"/>
            <a:r>
              <a:rPr lang="en-US" sz="2000" dirty="0" smtClean="0"/>
              <a:t>Estimating house value based on  neighborhood characteristics:</a:t>
            </a:r>
          </a:p>
          <a:p>
            <a:pPr marL="690562" lvl="1"/>
            <a:r>
              <a:rPr lang="en-US" sz="1400" dirty="0" smtClean="0"/>
              <a:t>Block Group Characteristics: Median year built, % vacant units, median income, % poverty, % receiving SNAP,  % unemployed, % married, % degree, % in school</a:t>
            </a:r>
          </a:p>
          <a:p>
            <a:pPr marL="690562" lvl="1"/>
            <a:r>
              <a:rPr lang="en-US" sz="1400" dirty="0" smtClean="0"/>
              <a:t>Census Tract  </a:t>
            </a:r>
          </a:p>
          <a:p>
            <a:pPr marL="342900"/>
            <a:r>
              <a:rPr lang="en-US" sz="2000" dirty="0" smtClean="0"/>
              <a:t>Data sources are</a:t>
            </a:r>
            <a:r>
              <a:rPr lang="en-US" sz="2000" b="1" i="1" dirty="0" smtClean="0">
                <a:solidFill>
                  <a:srgbClr val="800000"/>
                </a:solidFill>
                <a:effectLst>
                  <a:outerShdw blurRad="50800" dist="38100" dir="2700000" algn="tl" rotWithShape="0">
                    <a:srgbClr val="000000">
                      <a:alpha val="43000"/>
                    </a:srgbClr>
                  </a:outerShdw>
                </a:effectLst>
              </a:rPr>
              <a:t> linked</a:t>
            </a:r>
          </a:p>
          <a:p>
            <a:pPr marL="690562" lvl="1"/>
            <a:r>
              <a:rPr lang="en-US" sz="1800" dirty="0" smtClean="0"/>
              <a:t>American Community Survey 2009- 2013 and Public Use Micro Data 2013</a:t>
            </a:r>
          </a:p>
          <a:p>
            <a:pPr marL="690562" lvl="1"/>
            <a:r>
              <a:rPr lang="en-US" sz="1800" dirty="0" smtClean="0"/>
              <a:t>Arlington County Real Estate, 2013</a:t>
            </a:r>
          </a:p>
          <a:p>
            <a:pPr marL="690562" lvl="1"/>
            <a:r>
              <a:rPr lang="en-US" sz="1800" dirty="0" smtClean="0"/>
              <a:t>Multiple Listing Services data, 2013</a:t>
            </a:r>
          </a:p>
          <a:p>
            <a:pPr marL="690562" lvl="1"/>
            <a:endParaRPr lang="en-US" sz="1800" dirty="0" smtClean="0"/>
          </a:p>
          <a:p>
            <a:pPr marL="690562" lvl="1"/>
            <a:r>
              <a:rPr lang="en-US" sz="1800" dirty="0" smtClean="0"/>
              <a:t>Use four</a:t>
            </a:r>
            <a:r>
              <a:rPr lang="en-US" sz="1800" baseline="0" dirty="0" smtClean="0"/>
              <a:t> balls: </a:t>
            </a:r>
            <a:r>
              <a:rPr lang="en-US" sz="1800" dirty="0" smtClean="0"/>
              <a:t>Text box:</a:t>
            </a:r>
            <a:r>
              <a:rPr lang="en-US" sz="1800" baseline="0" dirty="0" smtClean="0"/>
              <a:t>  </a:t>
            </a:r>
            <a:r>
              <a:rPr lang="en-US" sz="1800" dirty="0" smtClean="0"/>
              <a:t>Build</a:t>
            </a:r>
            <a:r>
              <a:rPr lang="en-US" sz="1800" baseline="0" dirty="0" smtClean="0"/>
              <a:t> a local sustainable culture and capability of community using your own data flows. </a:t>
            </a:r>
            <a:endParaRPr lang="en-US" sz="1800" dirty="0" smtClean="0"/>
          </a:p>
          <a:p>
            <a:pPr marL="795338" lvl="1" indent="-457200"/>
            <a:endParaRPr lang="en-US" sz="1600" dirty="0" smtClean="0"/>
          </a:p>
          <a:p>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59</a:t>
            </a:fld>
            <a:endParaRPr lang="en-US" dirty="0"/>
          </a:p>
        </p:txBody>
      </p:sp>
    </p:spTree>
    <p:extLst>
      <p:ext uri="{BB962C8B-B14F-4D97-AF65-F5344CB8AC3E}">
        <p14:creationId xmlns:p14="http://schemas.microsoft.com/office/powerpoint/2010/main" val="2009063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Gill Sans Light"/>
                <a:cs typeface="Gill Sans Light"/>
              </a:rPr>
              <a:t>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61</a:t>
            </a:fld>
            <a:endParaRPr lang="en-US"/>
          </a:p>
        </p:txBody>
      </p:sp>
    </p:spTree>
    <p:extLst>
      <p:ext uri="{BB962C8B-B14F-4D97-AF65-F5344CB8AC3E}">
        <p14:creationId xmlns:p14="http://schemas.microsoft.com/office/powerpoint/2010/main" val="55812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just">
              <a:buFont typeface="Arial"/>
              <a:buChar char="•"/>
            </a:pPr>
            <a:r>
              <a:rPr lang="en-US" sz="1200" dirty="0" smtClean="0">
                <a:latin typeface="Trebuchet MS"/>
                <a:ea typeface="Raleway Medium" charset="0"/>
                <a:cs typeface="Trebuchet MS"/>
              </a:rPr>
              <a:t>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62</a:t>
            </a:fld>
            <a:endParaRPr lang="en-US"/>
          </a:p>
        </p:txBody>
      </p:sp>
    </p:spTree>
    <p:extLst>
      <p:ext uri="{BB962C8B-B14F-4D97-AF65-F5344CB8AC3E}">
        <p14:creationId xmlns:p14="http://schemas.microsoft.com/office/powerpoint/2010/main" val="1075895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US" sz="1200" dirty="0" smtClean="0">
                <a:latin typeface="Trebuchet MS"/>
                <a:cs typeface="Trebuchet MS"/>
              </a:rPr>
              <a:t>Tweets with #veteran tend to be the most positive, and tweets about the election tend to be the most negative. </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64</a:t>
            </a:fld>
            <a:endParaRPr lang="en-US"/>
          </a:p>
        </p:txBody>
      </p:sp>
    </p:spTree>
    <p:extLst>
      <p:ext uri="{BB962C8B-B14F-4D97-AF65-F5344CB8AC3E}">
        <p14:creationId xmlns:p14="http://schemas.microsoft.com/office/powerpoint/2010/main" val="805222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We put data into 4 buckets that helps us explain the data;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a:t>
            </a:r>
            <a:r>
              <a:rPr lang="en-US" sz="1200" b="1" kern="1200" dirty="0" smtClean="0">
                <a:solidFill>
                  <a:schemeClr val="tx1"/>
                </a:solidFill>
                <a:effectLst/>
                <a:latin typeface="+mn-lt"/>
                <a:ea typeface="+mn-ea"/>
                <a:cs typeface="+mn-cs"/>
              </a:rPr>
              <a:t>Statistically designed and intentional observational data collections</a:t>
            </a:r>
            <a:r>
              <a:rPr lang="en-US" sz="1200" kern="1200" dirty="0" smtClean="0">
                <a:solidFill>
                  <a:schemeClr val="tx1"/>
                </a:solidFill>
                <a:effectLst/>
                <a:latin typeface="+mn-lt"/>
                <a:ea typeface="+mn-ea"/>
                <a:cs typeface="+mn-cs"/>
              </a:rPr>
              <a:t> from surveys and experiments, such as those using data from telescopes;  </a:t>
            </a:r>
          </a:p>
          <a:p>
            <a:r>
              <a:rPr lang="en-US" sz="1200" kern="1200" dirty="0" smtClean="0">
                <a:solidFill>
                  <a:schemeClr val="tx1"/>
                </a:solidFill>
                <a:effectLst/>
                <a:latin typeface="+mn-lt"/>
                <a:ea typeface="+mn-ea"/>
                <a:cs typeface="+mn-cs"/>
              </a:rPr>
              <a:t>2. Moving to the right, there are </a:t>
            </a:r>
            <a:r>
              <a:rPr lang="en-US" sz="1200" b="1" kern="1200" dirty="0" smtClean="0">
                <a:solidFill>
                  <a:schemeClr val="tx1"/>
                </a:solidFill>
                <a:effectLst/>
                <a:latin typeface="+mn-lt"/>
                <a:ea typeface="+mn-ea"/>
                <a:cs typeface="+mn-cs"/>
              </a:rPr>
              <a:t>opportunity data</a:t>
            </a:r>
            <a:r>
              <a:rPr lang="en-US" sz="1200" kern="1200" dirty="0" smtClean="0">
                <a:solidFill>
                  <a:schemeClr val="tx1"/>
                </a:solidFill>
                <a:effectLst/>
                <a:latin typeface="+mn-lt"/>
                <a:ea typeface="+mn-ea"/>
                <a:cs typeface="+mn-cs"/>
              </a:rPr>
              <a:t> – data from </a:t>
            </a:r>
            <a:r>
              <a:rPr lang="en-US" sz="1200" kern="1200" dirty="0" err="1" smtClean="0">
                <a:solidFill>
                  <a:schemeClr val="tx1"/>
                </a:solidFill>
                <a:effectLst/>
                <a:latin typeface="+mn-lt"/>
                <a:ea typeface="+mn-ea"/>
                <a:cs typeface="+mn-cs"/>
              </a:rPr>
              <a:t>fitbits</a:t>
            </a:r>
            <a:r>
              <a:rPr lang="en-US" sz="1200" kern="1200" dirty="0" smtClean="0">
                <a:solidFill>
                  <a:schemeClr val="tx1"/>
                </a:solidFill>
                <a:effectLst/>
                <a:latin typeface="+mn-lt"/>
                <a:ea typeface="+mn-ea"/>
                <a:cs typeface="+mn-cs"/>
              </a:rPr>
              <a:t>, internet, GPS, social media, sensors – where a lot of the hype of Big Data rests;</a:t>
            </a:r>
          </a:p>
          <a:p>
            <a:r>
              <a:rPr lang="en-US" sz="1200" kern="1200" dirty="0" smtClean="0">
                <a:solidFill>
                  <a:schemeClr val="tx1"/>
                </a:solidFill>
                <a:effectLst/>
                <a:latin typeface="+mn-lt"/>
                <a:ea typeface="+mn-ea"/>
                <a:cs typeface="+mn-cs"/>
              </a:rPr>
              <a:t>3. </a:t>
            </a:r>
            <a:r>
              <a:rPr lang="en-US" sz="1200" b="1" kern="1200" dirty="0" smtClean="0">
                <a:solidFill>
                  <a:schemeClr val="tx1"/>
                </a:solidFill>
                <a:effectLst/>
                <a:latin typeface="+mn-lt"/>
                <a:ea typeface="+mn-ea"/>
                <a:cs typeface="+mn-cs"/>
              </a:rPr>
              <a:t>Procedural data</a:t>
            </a:r>
            <a:r>
              <a:rPr lang="en-US" sz="1200" kern="1200" dirty="0" smtClean="0">
                <a:solidFill>
                  <a:schemeClr val="tx1"/>
                </a:solidFill>
                <a:effectLst/>
                <a:latin typeface="+mn-lt"/>
                <a:ea typeface="+mn-ea"/>
                <a:cs typeface="+mn-cs"/>
              </a:rPr>
              <a:t>  - how to processes and policies shape our lives – this is especially important for our research in examining DOD communities.</a:t>
            </a:r>
          </a:p>
          <a:p>
            <a:r>
              <a:rPr lang="en-US" sz="1200" kern="1200" dirty="0" smtClean="0">
                <a:solidFill>
                  <a:schemeClr val="tx1"/>
                </a:solidFill>
                <a:effectLst/>
                <a:latin typeface="+mn-lt"/>
                <a:ea typeface="+mn-ea"/>
                <a:cs typeface="+mn-cs"/>
              </a:rPr>
              <a:t>4. </a:t>
            </a:r>
            <a:r>
              <a:rPr lang="en-US" sz="1200" b="1" kern="1200" dirty="0" smtClean="0">
                <a:solidFill>
                  <a:schemeClr val="tx1"/>
                </a:solidFill>
                <a:effectLst/>
                <a:latin typeface="+mn-lt"/>
                <a:ea typeface="+mn-ea"/>
                <a:cs typeface="+mn-cs"/>
              </a:rPr>
              <a:t>Administrative data</a:t>
            </a:r>
            <a:r>
              <a:rPr lang="en-US" sz="1200" kern="1200" dirty="0" smtClean="0">
                <a:solidFill>
                  <a:schemeClr val="tx1"/>
                </a:solidFill>
                <a:effectLst/>
                <a:latin typeface="+mn-lt"/>
                <a:ea typeface="+mn-ea"/>
                <a:cs typeface="+mn-cs"/>
              </a:rPr>
              <a:t> – Data collected for the administration of an organization or program - these data have huge potential that is just so untapped. </a:t>
            </a:r>
          </a:p>
          <a:p>
            <a:pPr lvl="1"/>
            <a:r>
              <a:rPr lang="en-US" sz="1200" b="1" kern="1200" dirty="0" smtClean="0">
                <a:solidFill>
                  <a:schemeClr val="tx1"/>
                </a:solidFill>
                <a:effectLst/>
                <a:latin typeface="+mn-lt"/>
                <a:ea typeface="+mn-ea"/>
                <a:cs typeface="+mn-cs"/>
              </a:rPr>
              <a:t>We can repurpose these data and no new data collection is required.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5</a:t>
            </a:fld>
            <a:endParaRPr lang="en-US" dirty="0"/>
          </a:p>
        </p:txBody>
      </p:sp>
    </p:spTree>
    <p:extLst>
      <p:ext uri="{BB962C8B-B14F-4D97-AF65-F5344CB8AC3E}">
        <p14:creationId xmlns:p14="http://schemas.microsoft.com/office/powerpoint/2010/main" val="18084719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65</a:t>
            </a:fld>
            <a:endParaRPr lang="en-US"/>
          </a:p>
        </p:txBody>
      </p:sp>
    </p:spTree>
    <p:extLst>
      <p:ext uri="{BB962C8B-B14F-4D97-AF65-F5344CB8AC3E}">
        <p14:creationId xmlns:p14="http://schemas.microsoft.com/office/powerpoint/2010/main" val="1691524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66</a:t>
            </a:fld>
            <a:endParaRPr lang="en-US"/>
          </a:p>
        </p:txBody>
      </p:sp>
    </p:spTree>
    <p:extLst>
      <p:ext uri="{BB962C8B-B14F-4D97-AF65-F5344CB8AC3E}">
        <p14:creationId xmlns:p14="http://schemas.microsoft.com/office/powerpoint/2010/main" val="380415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67</a:t>
            </a:fld>
            <a:endParaRPr lang="en-US"/>
          </a:p>
        </p:txBody>
      </p:sp>
    </p:spTree>
    <p:extLst>
      <p:ext uri="{BB962C8B-B14F-4D97-AF65-F5344CB8AC3E}">
        <p14:creationId xmlns:p14="http://schemas.microsoft.com/office/powerpoint/2010/main" val="1708080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p:txBody>
      </p:sp>
      <p:sp>
        <p:nvSpPr>
          <p:cNvPr id="4" name="Slide Number Placeholder 3"/>
          <p:cNvSpPr>
            <a:spLocks noGrp="1"/>
          </p:cNvSpPr>
          <p:nvPr>
            <p:ph type="sldNum" sz="quarter" idx="10"/>
          </p:nvPr>
        </p:nvSpPr>
        <p:spPr/>
        <p:txBody>
          <a:bodyPr/>
          <a:lstStyle/>
          <a:p>
            <a:fld id="{242E9DFA-E443-A146-AAB3-1F418BB1A2E6}" type="slidenum">
              <a:rPr lang="en-US" smtClean="0"/>
              <a:t>68</a:t>
            </a:fld>
            <a:endParaRPr lang="en-US"/>
          </a:p>
        </p:txBody>
      </p:sp>
    </p:spTree>
    <p:extLst>
      <p:ext uri="{BB962C8B-B14F-4D97-AF65-F5344CB8AC3E}">
        <p14:creationId xmlns:p14="http://schemas.microsoft.com/office/powerpoint/2010/main" val="968481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452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a:t>
            </a:fld>
            <a:endParaRPr lang="en-US"/>
          </a:p>
        </p:txBody>
      </p:sp>
    </p:spTree>
    <p:extLst>
      <p:ext uri="{BB962C8B-B14F-4D97-AF65-F5344CB8AC3E}">
        <p14:creationId xmlns:p14="http://schemas.microsoft.com/office/powerpoint/2010/main" val="171826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17</a:t>
            </a:fld>
            <a:endParaRPr lang="en-US"/>
          </a:p>
        </p:txBody>
      </p:sp>
    </p:spTree>
    <p:extLst>
      <p:ext uri="{BB962C8B-B14F-4D97-AF65-F5344CB8AC3E}">
        <p14:creationId xmlns:p14="http://schemas.microsoft.com/office/powerpoint/2010/main" val="1666800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Transition – exciting – how can we add value to the national data? Trying to look at and leverage local administrative data flows. This is what we are exploring with the fire department.</a:t>
            </a:r>
            <a:r>
              <a:rPr lang="en-US" sz="1200" baseline="0" dirty="0" smtClean="0"/>
              <a:t> </a:t>
            </a:r>
          </a:p>
          <a:p>
            <a:r>
              <a:rPr lang="en-US" sz="1200" baseline="0" dirty="0" smtClean="0"/>
              <a:t>Tie in hot spots and relationship back to vulnerable populations.</a:t>
            </a:r>
          </a:p>
          <a:p>
            <a:r>
              <a:rPr lang="en-US" sz="1200" baseline="0" dirty="0" smtClean="0"/>
              <a:t>Local - state and federal data integration of data.</a:t>
            </a:r>
            <a:endParaRPr lang="en-US" sz="1200" dirty="0" smtClean="0"/>
          </a:p>
          <a:p>
            <a:endParaRPr lang="en-US" sz="1200" dirty="0" smtClean="0"/>
          </a:p>
          <a:p>
            <a:r>
              <a:rPr lang="en-US" sz="1200" dirty="0" smtClean="0"/>
              <a:t>We were asked if we can recreate 911 incidents, end-to-end, through the data</a:t>
            </a:r>
            <a:endParaRPr lang="en-US" sz="1200" b="1" dirty="0" smtClean="0">
              <a:latin typeface="Gill Sans Light"/>
              <a:cs typeface="Gill Sans Light"/>
            </a:endParaRPr>
          </a:p>
          <a:p>
            <a:r>
              <a:rPr lang="en-US" dirty="0" smtClean="0"/>
              <a:t>The fire/ems</a:t>
            </a:r>
            <a:r>
              <a:rPr lang="en-US" baseline="0" dirty="0" smtClean="0"/>
              <a:t> data are stovepiped within each domain. </a:t>
            </a:r>
          </a:p>
          <a:p>
            <a:pPr marL="795338" indent="-457200"/>
            <a:r>
              <a:rPr lang="en-US" sz="2400" dirty="0" smtClean="0"/>
              <a:t>What </a:t>
            </a:r>
            <a:r>
              <a:rPr lang="en-US" sz="2400" b="1" dirty="0" smtClean="0">
                <a:solidFill>
                  <a:srgbClr val="800000"/>
                </a:solidFill>
                <a:effectLst>
                  <a:outerShdw blurRad="50800" dist="38100" dir="2700000" algn="tl" rotWithShape="0">
                    <a:srgbClr val="000000">
                      <a:alpha val="43000"/>
                    </a:srgbClr>
                  </a:outerShdw>
                </a:effectLst>
              </a:rPr>
              <a:t>are trends </a:t>
            </a:r>
            <a:r>
              <a:rPr lang="en-US" sz="2400" dirty="0" smtClean="0"/>
              <a:t>in total incidents</a:t>
            </a:r>
          </a:p>
          <a:p>
            <a:pPr marL="1143000" lvl="1" indent="-457200"/>
            <a:r>
              <a:rPr lang="en-US" sz="2000" dirty="0" smtClean="0"/>
              <a:t>Hour of day, day of week, month, incident type, unit type</a:t>
            </a:r>
            <a:r>
              <a:rPr lang="en-US" dirty="0" smtClean="0"/>
              <a:t>? </a:t>
            </a:r>
          </a:p>
          <a:p>
            <a:pPr marL="795338" indent="-457200"/>
            <a:r>
              <a:rPr lang="en-US" sz="2400" dirty="0" smtClean="0"/>
              <a:t>What is </a:t>
            </a:r>
            <a:r>
              <a:rPr lang="en-US" sz="2400" b="1" dirty="0" smtClean="0">
                <a:solidFill>
                  <a:srgbClr val="800000"/>
                </a:solidFill>
                <a:effectLst>
                  <a:outerShdw blurRad="50800" dist="38100" dir="2700000" algn="tl" rotWithShape="0">
                    <a:srgbClr val="000000">
                      <a:alpha val="43000"/>
                    </a:srgbClr>
                  </a:outerShdw>
                </a:effectLst>
              </a:rPr>
              <a:t>impact</a:t>
            </a:r>
            <a:r>
              <a:rPr lang="en-US" sz="2400" dirty="0" smtClean="0"/>
              <a:t> of weather?</a:t>
            </a:r>
          </a:p>
          <a:p>
            <a:pPr marL="795338" indent="-457200"/>
            <a:r>
              <a:rPr lang="en-US" sz="2400" dirty="0" smtClean="0"/>
              <a:t>Are the right </a:t>
            </a:r>
            <a:r>
              <a:rPr lang="en-US" sz="2400" b="1" dirty="0" smtClean="0">
                <a:solidFill>
                  <a:srgbClr val="800000"/>
                </a:solidFill>
                <a:effectLst>
                  <a:outerShdw blurRad="50800" dist="38100" dir="2700000" algn="tl" rotWithShape="0">
                    <a:srgbClr val="000000">
                      <a:alpha val="43000"/>
                    </a:srgbClr>
                  </a:outerShdw>
                </a:effectLst>
              </a:rPr>
              <a:t>resources</a:t>
            </a:r>
            <a:r>
              <a:rPr lang="en-US" sz="2400" dirty="0" smtClean="0"/>
              <a:t> deployed?  </a:t>
            </a:r>
          </a:p>
          <a:p>
            <a:pPr marL="795338" indent="-457200"/>
            <a:r>
              <a:rPr lang="en-US" sz="2400" dirty="0" smtClean="0"/>
              <a:t>What is a</a:t>
            </a:r>
            <a:r>
              <a:rPr lang="en-US" sz="2400" dirty="0" smtClean="0">
                <a:solidFill>
                  <a:srgbClr val="FF0000"/>
                </a:solidFill>
              </a:rPr>
              <a:t> </a:t>
            </a:r>
            <a:r>
              <a:rPr lang="en-US" sz="2400" b="1" dirty="0" smtClean="0">
                <a:solidFill>
                  <a:srgbClr val="800000"/>
                </a:solidFill>
                <a:effectLst>
                  <a:outerShdw blurRad="50800" dist="38100" dir="2700000" algn="tl" rotWithShape="0">
                    <a:srgbClr val="000000">
                      <a:alpha val="43000"/>
                    </a:srgbClr>
                  </a:outerShdw>
                </a:effectLst>
              </a:rPr>
              <a:t>loyal customer</a:t>
            </a:r>
            <a:r>
              <a:rPr lang="en-US" sz="2400" dirty="0" smtClean="0"/>
              <a:t>? </a:t>
            </a:r>
            <a:endParaRPr lang="en-US" sz="2400" b="1" dirty="0" smtClean="0"/>
          </a:p>
          <a:p>
            <a:pPr marL="795338" indent="-457200"/>
            <a:r>
              <a:rPr lang="en-US" sz="2400" dirty="0" smtClean="0"/>
              <a:t>When is </a:t>
            </a:r>
            <a:r>
              <a:rPr lang="en-US" sz="2400" b="1" dirty="0" smtClean="0">
                <a:solidFill>
                  <a:srgbClr val="800000"/>
                </a:solidFill>
                <a:effectLst>
                  <a:outerShdw blurRad="50800" dist="38100" dir="2700000" algn="tl" rotWithShape="0">
                    <a:srgbClr val="000000">
                      <a:alpha val="43000"/>
                    </a:srgbClr>
                  </a:outerShdw>
                </a:effectLst>
              </a:rPr>
              <a:t>‘right of refusal’ </a:t>
            </a:r>
            <a:r>
              <a:rPr lang="en-US" sz="2400" dirty="0" smtClean="0"/>
              <a:t>used? </a:t>
            </a:r>
          </a:p>
          <a:p>
            <a:pPr marL="795338" indent="-457200"/>
            <a:r>
              <a:rPr lang="en-US" sz="2400" dirty="0" smtClean="0"/>
              <a:t>What is </a:t>
            </a:r>
            <a:r>
              <a:rPr lang="en-US" sz="2400" b="1" dirty="0" smtClean="0">
                <a:solidFill>
                  <a:srgbClr val="800000"/>
                </a:solidFill>
                <a:effectLst>
                  <a:outerShdw blurRad="50800" dist="38100" dir="2700000" algn="tl" rotWithShape="0">
                    <a:srgbClr val="000000">
                      <a:alpha val="43000"/>
                    </a:srgbClr>
                  </a:outerShdw>
                </a:effectLst>
              </a:rPr>
              <a:t>utilization by unit</a:t>
            </a:r>
            <a:r>
              <a:rPr lang="en-US" sz="2400" dirty="0" smtClean="0"/>
              <a:t>? </a:t>
            </a:r>
          </a:p>
          <a:p>
            <a:pPr marL="795338" indent="-457200"/>
            <a:r>
              <a:rPr lang="en-US" sz="2400" dirty="0" smtClean="0"/>
              <a:t>What can be gained through the use of </a:t>
            </a:r>
            <a:r>
              <a:rPr lang="en-US" sz="2400" b="1" dirty="0" smtClean="0">
                <a:solidFill>
                  <a:srgbClr val="800000"/>
                </a:solidFill>
                <a:effectLst>
                  <a:outerShdw blurRad="50800" dist="38100" dir="2700000" algn="tl" rotWithShape="0">
                    <a:srgbClr val="000000">
                      <a:alpha val="43000"/>
                    </a:srgbClr>
                  </a:outerShdw>
                </a:effectLst>
              </a:rPr>
              <a:t>social media</a:t>
            </a:r>
            <a:r>
              <a:rPr lang="en-US" sz="2400" dirty="0" smtClean="0"/>
              <a:t>?</a:t>
            </a:r>
          </a:p>
          <a:p>
            <a:endParaRPr lang="en-US" baseline="0" dirty="0" smtClean="0"/>
          </a:p>
        </p:txBody>
      </p:sp>
      <p:sp>
        <p:nvSpPr>
          <p:cNvPr id="4" name="Slide Number Placeholder 3"/>
          <p:cNvSpPr>
            <a:spLocks noGrp="1"/>
          </p:cNvSpPr>
          <p:nvPr>
            <p:ph type="sldNum" sz="quarter" idx="10"/>
          </p:nvPr>
        </p:nvSpPr>
        <p:spPr/>
        <p:txBody>
          <a:bodyPr/>
          <a:lstStyle/>
          <a:p>
            <a:fld id="{7C774CBE-BB7E-AA42-AA96-BE89772E0EB9}" type="slidenum">
              <a:rPr lang="en-US" smtClean="0"/>
              <a:t>21</a:t>
            </a:fld>
            <a:endParaRPr lang="en-US" dirty="0"/>
          </a:p>
        </p:txBody>
      </p:sp>
    </p:spTree>
    <p:extLst>
      <p:ext uri="{BB962C8B-B14F-4D97-AF65-F5344CB8AC3E}">
        <p14:creationId xmlns:p14="http://schemas.microsoft.com/office/powerpoint/2010/main" val="50466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Battalion</a:t>
            </a:r>
            <a:r>
              <a:rPr lang="en-US" baseline="0" dirty="0" smtClean="0"/>
              <a:t> Chief Mike </a:t>
            </a:r>
            <a:r>
              <a:rPr lang="en-US" baseline="0" dirty="0" err="1" smtClean="0"/>
              <a:t>Gowen</a:t>
            </a:r>
            <a:r>
              <a:rPr lang="en-US" baseline="0" dirty="0" smtClean="0"/>
              <a:t> was terrific in taking us on tours of the CAD center and FD and helped us understand how the data were born. This is an example of the digital traces that Sallie talked about. </a:t>
            </a:r>
            <a:endParaRPr lang="en-US" dirty="0" smtClean="0"/>
          </a:p>
          <a:p>
            <a:endParaRPr lang="en-US" dirty="0" smtClean="0"/>
          </a:p>
          <a:p>
            <a:r>
              <a:rPr lang="en-US" dirty="0" smtClean="0"/>
              <a:t>The call comes into the CAD center,</a:t>
            </a:r>
            <a:r>
              <a:rPr lang="en-US" baseline="0" dirty="0" smtClean="0"/>
              <a:t> the same  resources are deployed, no matter the urgency of the event, after action reports are prepared for each fire and medic unit sent out. But none of these data are integrated to look at incidents end to end. </a:t>
            </a:r>
          </a:p>
          <a:p>
            <a:r>
              <a:rPr lang="en-US" baseline="0" dirty="0" smtClean="0"/>
              <a:t/>
            </a:r>
            <a:br>
              <a:rPr lang="en-US" baseline="0" dirty="0" smtClean="0"/>
            </a:br>
            <a:r>
              <a:rPr lang="en-US" baseline="0" dirty="0" smtClean="0"/>
              <a:t>We were able to connect the data requiring much wrangling and reverse engineering  of the data.</a:t>
            </a:r>
            <a:endParaRPr lang="en-US" dirty="0"/>
          </a:p>
        </p:txBody>
      </p:sp>
      <p:sp>
        <p:nvSpPr>
          <p:cNvPr id="4" name="Slide Number Placeholder 3"/>
          <p:cNvSpPr>
            <a:spLocks noGrp="1"/>
          </p:cNvSpPr>
          <p:nvPr>
            <p:ph type="sldNum" sz="quarter" idx="10"/>
          </p:nvPr>
        </p:nvSpPr>
        <p:spPr/>
        <p:txBody>
          <a:bodyPr/>
          <a:lstStyle/>
          <a:p>
            <a:fld id="{D369E834-094C-964B-9BC4-DE59C7AA8018}" type="slidenum">
              <a:rPr lang="en-US" smtClean="0"/>
              <a:t>22</a:t>
            </a:fld>
            <a:endParaRPr lang="en-US" dirty="0"/>
          </a:p>
        </p:txBody>
      </p:sp>
    </p:spTree>
    <p:extLst>
      <p:ext uri="{BB962C8B-B14F-4D97-AF65-F5344CB8AC3E}">
        <p14:creationId xmlns:p14="http://schemas.microsoft.com/office/powerpoint/2010/main" val="3267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23</a:t>
            </a:fld>
            <a:endParaRPr lang="en-US"/>
          </a:p>
        </p:txBody>
      </p:sp>
    </p:spTree>
    <p:extLst>
      <p:ext uri="{BB962C8B-B14F-4D97-AF65-F5344CB8AC3E}">
        <p14:creationId xmlns:p14="http://schemas.microsoft.com/office/powerpoint/2010/main" val="79562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82017"/>
            <a:ext cx="6477000" cy="1102519"/>
          </a:xfrm>
        </p:spPr>
        <p:txBody>
          <a:bodyPr/>
          <a:lstStyle>
            <a:lvl1pPr algn="r">
              <a:defRPr b="0" i="0">
                <a:latin typeface="Gill Sans"/>
                <a:cs typeface="Gill San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b="0" i="0">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189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Gill Sans"/>
                <a:cs typeface="Gill Sans"/>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9056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9505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23194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3544206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Title 1"/>
          <p:cNvSpPr>
            <a:spLocks noGrp="1"/>
          </p:cNvSpPr>
          <p:nvPr>
            <p:ph type="ctrTitle"/>
          </p:nvPr>
        </p:nvSpPr>
        <p:spPr>
          <a:xfrm>
            <a:off x="304800" y="1597832"/>
            <a:ext cx="7772400" cy="1102519"/>
          </a:xfrm>
        </p:spPr>
        <p:txBody>
          <a:bodyPr/>
          <a:lstStyle>
            <a:lvl1pPr algn="ctr">
              <a:defRPr b="0" i="0">
                <a:latin typeface="Gill Sans"/>
                <a:cs typeface="Gill San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4206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4150195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743876"/>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05350"/>
            <a:ext cx="3708983" cy="356896"/>
          </a:xfrm>
          <a:prstGeom prst="rect">
            <a:avLst/>
          </a:prstGeom>
        </p:spPr>
      </p:pic>
    </p:spTree>
    <p:extLst>
      <p:ext uri="{BB962C8B-B14F-4D97-AF65-F5344CB8AC3E}">
        <p14:creationId xmlns:p14="http://schemas.microsoft.com/office/powerpoint/2010/main" val="222878343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869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416905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17695056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2523194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35442066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Title 1"/>
          <p:cNvSpPr>
            <a:spLocks noGrp="1"/>
          </p:cNvSpPr>
          <p:nvPr>
            <p:ph type="ctrTitle"/>
          </p:nvPr>
        </p:nvSpPr>
        <p:spPr>
          <a:xfrm>
            <a:off x="304800" y="1597832"/>
            <a:ext cx="7772400" cy="1102519"/>
          </a:xfrm>
        </p:spPr>
        <p:txBody>
          <a:bodyPr/>
          <a:lstStyle>
            <a:lvl1pPr algn="ct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544206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4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111095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1488251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1.jpg"/><Relationship Id="rId13" Type="http://schemas.openxmlformats.org/officeDocument/2006/relationships/image" Target="../media/image2.png"/><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theme" Target="../theme/theme4.xml"/><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descr="Screen Shot 2015-12-08 at 7.04.00 PM.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4" r:id="rId5"/>
    <p:sldLayoutId id="2147483881" r:id="rId6"/>
    <p:sldLayoutId id="2147483880" r:id="rId7"/>
    <p:sldLayoutId id="2147483914" r:id="rId8"/>
    <p:sldLayoutId id="2147483917" r:id="rId9"/>
    <p:sldLayoutId id="2147483920" r:id="rId10"/>
  </p:sldLayoutIdLst>
  <p:hf hdr="0" ftr="0" dt="0"/>
  <p:txStyles>
    <p:titleStyle>
      <a:lvl1pPr algn="r" defTabSz="457200" rtl="0" eaLnBrk="1" latinLnBrk="0" hangingPunct="1">
        <a:spcBef>
          <a:spcPct val="0"/>
        </a:spcBef>
        <a:buNone/>
        <a:defRPr sz="3200" b="0" i="0" kern="1200">
          <a:solidFill>
            <a:schemeClr val="tx1"/>
          </a:solidFill>
          <a:latin typeface="Gill Sans  "/>
          <a:ea typeface="+mj-ea"/>
          <a:cs typeface="Gill Sans  "/>
        </a:defRPr>
      </a:lvl1pPr>
    </p:titleStyle>
    <p:bodyStyle>
      <a:lvl1pPr marL="681038" indent="-34290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smtClean="0"/>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82" r:id="rId3"/>
    <p:sldLayoutId id="2147483883" r:id="rId4"/>
    <p:sldLayoutId id="2147483884" r:id="rId5"/>
    <p:sldLayoutId id="2147483885" r:id="rId6"/>
    <p:sldLayoutId id="2147483904" r:id="rId7"/>
    <p:sldLayoutId id="2147483905" r:id="rId8"/>
    <p:sldLayoutId id="2147483906" r:id="rId9"/>
  </p:sldLayoutIdLst>
  <p:hf hdr="0" ftr="0" dt="0"/>
  <p:txStyles>
    <p:titleStyle>
      <a:lvl1pPr algn="ctr" defTabSz="457200" rtl="0" eaLnBrk="1" latinLnBrk="0" hangingPunct="1">
        <a:spcBef>
          <a:spcPct val="0"/>
        </a:spcBef>
        <a:buNone/>
        <a:defRPr sz="3200" b="0" i="0" kern="1200">
          <a:solidFill>
            <a:schemeClr val="tx1"/>
          </a:solidFill>
          <a:latin typeface="Gill Sans"/>
          <a:ea typeface="+mj-ea"/>
          <a:cs typeface="Gill Sans"/>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Screen Shot 2015-12-08 at 7.04.00 PM.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r" defTabSz="457200" rtl="0" eaLnBrk="1" latinLnBrk="0" hangingPunct="1">
        <a:spcBef>
          <a:spcPct val="0"/>
        </a:spcBef>
        <a:buNone/>
        <a:defRPr sz="3200" b="0" kern="1200">
          <a:solidFill>
            <a:schemeClr val="tx1"/>
          </a:solidFill>
          <a:latin typeface="Gill Sans"/>
          <a:ea typeface="+mj-ea"/>
          <a:cs typeface="Gill Sans"/>
        </a:defRPr>
      </a:lvl1pPr>
    </p:titleStyle>
    <p:bodyStyle>
      <a:lvl1pPr marL="681038" indent="-342900" algn="l" defTabSz="457200" rtl="0" eaLnBrk="1" latinLnBrk="0" hangingPunct="1">
        <a:spcBef>
          <a:spcPct val="20000"/>
        </a:spcBef>
        <a:buFont typeface="Arial"/>
        <a:buChar char="•"/>
        <a:defRPr sz="280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smtClean="0"/>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Lst>
  <p:hf hdr="0" ftr="0" dt="0"/>
  <p:txStyles>
    <p:titleStyle>
      <a:lvl1pPr algn="ctr" defTabSz="457200" rtl="0" eaLnBrk="1" latinLnBrk="0" hangingPunct="1">
        <a:spcBef>
          <a:spcPct val="0"/>
        </a:spcBef>
        <a:buNone/>
        <a:defRPr sz="3200" b="0" i="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hyperlink" Target="https://www.bi.vt.edu/sdal/projec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3.jpe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1" Type="http://schemas.openxmlformats.org/officeDocument/2006/relationships/slideLayout" Target="../slideLayouts/slideLayout30.xml"/><Relationship Id="rId2"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gi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9.xml"/><Relationship Id="rId5" Type="http://schemas.openxmlformats.org/officeDocument/2006/relationships/image" Target="../media/image6.jpg"/><Relationship Id="rId6" Type="http://schemas.openxmlformats.org/officeDocument/2006/relationships/image" Target="../media/image34.png"/><Relationship Id="rId7" Type="http://schemas.openxmlformats.org/officeDocument/2006/relationships/image" Target="../media/image35.emf"/><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7.emf"/><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11.xml"/><Relationship Id="rId5" Type="http://schemas.openxmlformats.org/officeDocument/2006/relationships/image" Target="../media/image6.jpg"/><Relationship Id="rId6" Type="http://schemas.openxmlformats.org/officeDocument/2006/relationships/image" Target="../media/image38.png"/><Relationship Id="rId7" Type="http://schemas.openxmlformats.org/officeDocument/2006/relationships/image" Target="../media/image39.png"/><Relationship Id="rId1" Type="http://schemas.microsoft.com/office/2007/relationships/media" Target="../media/media2.mp4"/><Relationship Id="rId2" Type="http://schemas.openxmlformats.org/officeDocument/2006/relationships/video" Target="../media/media2.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0.jpeg"/><Relationship Id="rId5" Type="http://schemas.openxmlformats.org/officeDocument/2006/relationships/image" Target="../media/image41.jpe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emf"/><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jpeg"/><Relationship Id="rId10" Type="http://schemas.microsoft.com/office/2007/relationships/hdphoto" Target="../media/hdphoto2.wdp"/><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8.jp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8.jp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1" Type="http://schemas.microsoft.com/office/2007/relationships/hdphoto" Target="../media/hdphoto3.wdp"/><Relationship Id="rId12" Type="http://schemas.openxmlformats.org/officeDocument/2006/relationships/image" Target="../media/image61.jpeg"/><Relationship Id="rId13" Type="http://schemas.microsoft.com/office/2007/relationships/hdphoto" Target="../media/hdphoto4.wdp"/><Relationship Id="rId14" Type="http://schemas.openxmlformats.org/officeDocument/2006/relationships/image" Target="../media/image48.jpg"/><Relationship Id="rId1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54.tiff"/><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tiff"/><Relationship Id="rId8" Type="http://schemas.openxmlformats.org/officeDocument/2006/relationships/image" Target="../media/image58.tiff"/><Relationship Id="rId9" Type="http://schemas.openxmlformats.org/officeDocument/2006/relationships/image" Target="../media/image59.png"/><Relationship Id="rId10" Type="http://schemas.openxmlformats.org/officeDocument/2006/relationships/image" Target="../media/image6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2.png"/><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g"/><Relationship Id="rId3" Type="http://schemas.openxmlformats.org/officeDocument/2006/relationships/image" Target="../media/image63.emf"/></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jpg"/></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jp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jpg"/></Relationships>
</file>

<file path=ppt/slides/_rels/slide5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2.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3.png"/><Relationship Id="rId5" Type="http://schemas.openxmlformats.org/officeDocument/2006/relationships/image" Target="../media/image72.tif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3" Type="http://schemas.openxmlformats.org/officeDocument/2006/relationships/hyperlink" Target="mailto:gkorkmaz@vbi.vt.edu" TargetMode="External"/><Relationship Id="rId4" Type="http://schemas.openxmlformats.org/officeDocument/2006/relationships/hyperlink" Target="mailto:aschroed@vbi.vt.edu" TargetMode="External"/><Relationship Id="rId5" Type="http://schemas.openxmlformats.org/officeDocument/2006/relationships/hyperlink" Target="mailto:klyman@vbi.vt.edu" TargetMode="External"/><Relationship Id="rId6" Type="http://schemas.openxmlformats.org/officeDocument/2006/relationships/hyperlink" Target="mailto:shernita@vbi.vt.edu" TargetMode="External"/><Relationship Id="rId7" Type="http://schemas.openxmlformats.org/officeDocument/2006/relationships/hyperlink" Target="https://www.bi.vt.edu/sdal/careers/call-for-students" TargetMode="External"/><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9.tiff"/><Relationship Id="rId5" Type="http://schemas.openxmlformats.org/officeDocument/2006/relationships/image" Target="../media/image80.png"/><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hyperlink" Target="http://education.ky.gov/educational/CCR/Pages/default.aspx"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81.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82.tiff"/><Relationship Id="rId5" Type="http://schemas.openxmlformats.org/officeDocument/2006/relationships/image" Target="../media/image83.png"/><Relationship Id="rId6" Type="http://schemas.openxmlformats.org/officeDocument/2006/relationships/image" Target="../media/image48.jp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50.png"/><Relationship Id="rId5"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jpg"/></Relationships>
</file>

<file path=ppt/slides/_rels/slide6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chart" Target="../charts/chart1.xml"/><Relationship Id="rId5" Type="http://schemas.openxmlformats.org/officeDocument/2006/relationships/chart" Target="../charts/chart2.xml"/><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85.png"/><Relationship Id="rId5" Type="http://schemas.openxmlformats.org/officeDocument/2006/relationships/image" Target="../media/image86.jpeg"/><Relationship Id="rId6" Type="http://schemas.openxmlformats.org/officeDocument/2006/relationships/image" Target="../media/image87.jpeg"/><Relationship Id="rId7" Type="http://schemas.openxmlformats.org/officeDocument/2006/relationships/image" Target="../media/image88.jpeg"/><Relationship Id="rId8" Type="http://schemas.openxmlformats.org/officeDocument/2006/relationships/image" Target="../media/image89.jpe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image" Target="../media/image2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hyperlink" Target="https://www.bi.vt.edu/sdal/careers/call-for-students/student-poster-presentation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2"/>
          <p:cNvSpPr>
            <a:spLocks noGrp="1"/>
          </p:cNvSpPr>
          <p:nvPr>
            <p:ph type="ctrTitle"/>
          </p:nvPr>
        </p:nvSpPr>
        <p:spPr>
          <a:xfrm>
            <a:off x="609600" y="742950"/>
            <a:ext cx="5410200" cy="1447800"/>
          </a:xfrm>
        </p:spPr>
        <p:txBody>
          <a:bodyPr>
            <a:noAutofit/>
          </a:bodyPr>
          <a:lstStyle/>
          <a:p>
            <a:pPr algn="l"/>
            <a:r>
              <a:rPr lang="en-US" sz="4000" b="1" dirty="0" smtClean="0">
                <a:solidFill>
                  <a:srgbClr val="12252D"/>
                </a:solidFill>
                <a:latin typeface="Raleway" charset="0"/>
                <a:ea typeface="Raleway" charset="0"/>
                <a:cs typeface="Raleway" charset="0"/>
              </a:rPr>
              <a:t>Data Science for</a:t>
            </a:r>
            <a:br>
              <a:rPr lang="en-US" sz="4000" b="1" dirty="0" smtClean="0">
                <a:solidFill>
                  <a:srgbClr val="12252D"/>
                </a:solidFill>
                <a:latin typeface="Raleway" charset="0"/>
                <a:ea typeface="Raleway" charset="0"/>
                <a:cs typeface="Raleway" charset="0"/>
              </a:rPr>
            </a:br>
            <a:r>
              <a:rPr lang="en-US" sz="4000" b="1" dirty="0" smtClean="0">
                <a:solidFill>
                  <a:srgbClr val="12252D"/>
                </a:solidFill>
                <a:latin typeface="Raleway" charset="0"/>
                <a:ea typeface="Raleway" charset="0"/>
                <a:cs typeface="Raleway" charset="0"/>
              </a:rPr>
              <a:t>Public Good </a:t>
            </a:r>
            <a:br>
              <a:rPr lang="en-US" sz="4000" b="1" dirty="0" smtClean="0">
                <a:solidFill>
                  <a:srgbClr val="12252D"/>
                </a:solidFill>
                <a:latin typeface="Raleway" charset="0"/>
                <a:ea typeface="Raleway" charset="0"/>
                <a:cs typeface="Raleway" charset="0"/>
              </a:rPr>
            </a:br>
            <a:r>
              <a:rPr lang="en-US" sz="4000" b="1" dirty="0" smtClean="0">
                <a:solidFill>
                  <a:srgbClr val="5D89B4"/>
                </a:solidFill>
                <a:latin typeface="Raleway" charset="0"/>
                <a:ea typeface="Raleway" charset="0"/>
                <a:cs typeface="Raleway" charset="0"/>
              </a:rPr>
              <a:t>Summer Program</a:t>
            </a:r>
            <a:endParaRPr lang="en-US" sz="4000" b="1"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928511076"/>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smtClean="0">
                <a:latin typeface="Raleway" charset="0"/>
                <a:ea typeface="Raleway" charset="0"/>
                <a:cs typeface="Raleway" charset="0"/>
              </a:rPr>
              <a:t>DSPG Fellow Applications</a:t>
            </a:r>
            <a:endParaRPr lang="en-US" sz="3000" b="1" dirty="0">
              <a:latin typeface="Raleway" charset="0"/>
              <a:ea typeface="Raleway" charset="0"/>
              <a:cs typeface="Raleway" charset="0"/>
            </a:endParaRPr>
          </a:p>
        </p:txBody>
      </p:sp>
      <p:sp>
        <p:nvSpPr>
          <p:cNvPr id="6" name="TextBox 5"/>
          <p:cNvSpPr txBox="1"/>
          <p:nvPr/>
        </p:nvSpPr>
        <p:spPr>
          <a:xfrm>
            <a:off x="533400" y="960240"/>
            <a:ext cx="8305800" cy="3046988"/>
          </a:xfrm>
          <a:prstGeom prst="rect">
            <a:avLst/>
          </a:prstGeom>
          <a:noFill/>
        </p:spPr>
        <p:txBody>
          <a:bodyPr wrap="square" rtlCol="0">
            <a:spAutoFit/>
          </a:bodyPr>
          <a:lstStyle/>
          <a:p>
            <a:pPr marL="342900" indent="-342900">
              <a:lnSpc>
                <a:spcPct val="150000"/>
              </a:lnSpc>
              <a:buFont typeface="Arial" charset="0"/>
              <a:buChar char="•"/>
            </a:pPr>
            <a:r>
              <a:rPr lang="en-US" sz="1600" dirty="0" smtClean="0">
                <a:solidFill>
                  <a:srgbClr val="12252D"/>
                </a:solidFill>
                <a:latin typeface="Trebuchet MS" charset="0"/>
                <a:ea typeface="Trebuchet MS" charset="0"/>
                <a:cs typeface="Trebuchet MS" charset="0"/>
              </a:rPr>
              <a:t>Deadline: </a:t>
            </a:r>
            <a:r>
              <a:rPr lang="en-US" sz="1600" b="1" dirty="0" smtClean="0">
                <a:solidFill>
                  <a:srgbClr val="12252D"/>
                </a:solidFill>
                <a:latin typeface="Trebuchet MS" charset="0"/>
                <a:ea typeface="Trebuchet MS" charset="0"/>
                <a:cs typeface="Trebuchet MS" charset="0"/>
              </a:rPr>
              <a:t>February </a:t>
            </a:r>
            <a:r>
              <a:rPr lang="en-US" sz="1600" b="1" dirty="0">
                <a:solidFill>
                  <a:srgbClr val="12252D"/>
                </a:solidFill>
                <a:latin typeface="Trebuchet MS" charset="0"/>
                <a:ea typeface="Trebuchet MS" charset="0"/>
                <a:cs typeface="Trebuchet MS" charset="0"/>
              </a:rPr>
              <a:t>1, 2017</a:t>
            </a:r>
            <a:r>
              <a:rPr lang="en-US" sz="1600" dirty="0" smtClean="0">
                <a:solidFill>
                  <a:srgbClr val="12252D"/>
                </a:solidFill>
                <a:latin typeface="Trebuchet MS" charset="0"/>
                <a:ea typeface="Trebuchet MS" charset="0"/>
                <a:cs typeface="Trebuchet MS" charset="0"/>
              </a:rPr>
              <a:t>.</a:t>
            </a:r>
          </a:p>
          <a:p>
            <a:pPr marL="342900" indent="-342900">
              <a:lnSpc>
                <a:spcPct val="150000"/>
              </a:lnSpc>
              <a:buFont typeface="Arial" charset="0"/>
              <a:buChar char="•"/>
            </a:pPr>
            <a:r>
              <a:rPr lang="en-US" sz="1600" dirty="0" smtClean="0">
                <a:solidFill>
                  <a:srgbClr val="12252D"/>
                </a:solidFill>
                <a:latin typeface="Trebuchet MS" charset="0"/>
                <a:ea typeface="Trebuchet MS" charset="0"/>
                <a:cs typeface="Trebuchet MS" charset="0"/>
              </a:rPr>
              <a:t>Requirement is to have </a:t>
            </a:r>
            <a:r>
              <a:rPr lang="en-US" sz="1600" dirty="0">
                <a:solidFill>
                  <a:srgbClr val="12252D"/>
                </a:solidFill>
                <a:latin typeface="Trebuchet MS" charset="0"/>
                <a:ea typeface="Trebuchet MS" charset="0"/>
                <a:cs typeface="Trebuchet MS" charset="0"/>
              </a:rPr>
              <a:t>a completed bachelor's degree in any discipline from an accredited academic institution or be actively enrolled as a master's or PhD student at a U.S. university. </a:t>
            </a:r>
          </a:p>
          <a:p>
            <a:pPr marL="342900" indent="-342900">
              <a:lnSpc>
                <a:spcPct val="150000"/>
              </a:lnSpc>
              <a:buFont typeface="Arial" charset="0"/>
              <a:buChar char="•"/>
            </a:pPr>
            <a:r>
              <a:rPr lang="en-US" sz="1600" dirty="0" smtClean="0">
                <a:solidFill>
                  <a:srgbClr val="12252D"/>
                </a:solidFill>
                <a:latin typeface="Trebuchet MS" charset="0"/>
                <a:ea typeface="Trebuchet MS" charset="0"/>
                <a:cs typeface="Trebuchet MS" charset="0"/>
              </a:rPr>
              <a:t>Complete </a:t>
            </a:r>
            <a:r>
              <a:rPr lang="en-US" sz="1600" dirty="0">
                <a:solidFill>
                  <a:srgbClr val="12252D"/>
                </a:solidFill>
                <a:latin typeface="Trebuchet MS" charset="0"/>
                <a:ea typeface="Trebuchet MS" charset="0"/>
                <a:cs typeface="Trebuchet MS" charset="0"/>
              </a:rPr>
              <a:t>our online application and diversity data survey.</a:t>
            </a:r>
          </a:p>
          <a:p>
            <a:pPr marL="342900" indent="-342900">
              <a:lnSpc>
                <a:spcPct val="150000"/>
              </a:lnSpc>
              <a:buFont typeface="Arial" charset="0"/>
              <a:buChar char="•"/>
            </a:pPr>
            <a:r>
              <a:rPr lang="en-US" sz="1600" dirty="0">
                <a:solidFill>
                  <a:srgbClr val="12252D"/>
                </a:solidFill>
                <a:latin typeface="Trebuchet MS" charset="0"/>
                <a:ea typeface="Trebuchet MS" charset="0"/>
                <a:cs typeface="Trebuchet MS" charset="0"/>
              </a:rPr>
              <a:t>Request two personal references (teachers, mentors, or employers) </a:t>
            </a:r>
            <a:endParaRPr lang="en-US" sz="1600" dirty="0" smtClean="0">
              <a:solidFill>
                <a:srgbClr val="12252D"/>
              </a:solidFill>
              <a:latin typeface="Trebuchet MS" charset="0"/>
              <a:ea typeface="Trebuchet MS" charset="0"/>
              <a:cs typeface="Trebuchet MS" charset="0"/>
            </a:endParaRPr>
          </a:p>
          <a:p>
            <a:pPr>
              <a:lnSpc>
                <a:spcPct val="150000"/>
              </a:lnSpc>
            </a:pPr>
            <a:r>
              <a:rPr lang="en-US" sz="1600" dirty="0">
                <a:solidFill>
                  <a:srgbClr val="12252D"/>
                </a:solidFill>
                <a:latin typeface="Trebuchet MS" charset="0"/>
                <a:ea typeface="Trebuchet MS" charset="0"/>
                <a:cs typeface="Trebuchet MS" charset="0"/>
              </a:rPr>
              <a:t/>
            </a:r>
            <a:br>
              <a:rPr lang="en-US" sz="1600" dirty="0">
                <a:solidFill>
                  <a:srgbClr val="12252D"/>
                </a:solidFill>
                <a:latin typeface="Trebuchet MS" charset="0"/>
                <a:ea typeface="Trebuchet MS" charset="0"/>
                <a:cs typeface="Trebuchet MS" charset="0"/>
              </a:rPr>
            </a:b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359193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smtClean="0">
                <a:latin typeface="Raleway" charset="0"/>
                <a:ea typeface="Raleway" charset="0"/>
                <a:cs typeface="Raleway" charset="0"/>
              </a:rPr>
              <a:t>DSPG Honors Program Applications</a:t>
            </a:r>
            <a:endParaRPr lang="en-US" sz="3000" b="1" dirty="0">
              <a:latin typeface="Raleway" charset="0"/>
              <a:ea typeface="Raleway" charset="0"/>
              <a:cs typeface="Raleway" charset="0"/>
            </a:endParaRPr>
          </a:p>
        </p:txBody>
      </p:sp>
      <p:sp>
        <p:nvSpPr>
          <p:cNvPr id="6" name="TextBox 5"/>
          <p:cNvSpPr txBox="1"/>
          <p:nvPr/>
        </p:nvSpPr>
        <p:spPr>
          <a:xfrm>
            <a:off x="533400" y="1063229"/>
            <a:ext cx="8001000" cy="3908762"/>
          </a:xfrm>
          <a:prstGeom prst="rect">
            <a:avLst/>
          </a:prstGeom>
          <a:noFill/>
        </p:spPr>
        <p:txBody>
          <a:bodyPr wrap="square" rtlCol="0">
            <a:spAutoFit/>
          </a:bodyPr>
          <a:lstStyle/>
          <a:p>
            <a:pPr marL="342900" indent="-342900">
              <a:lnSpc>
                <a:spcPct val="150000"/>
              </a:lnSpc>
              <a:buFont typeface="Arial" charset="0"/>
              <a:buChar char="•"/>
            </a:pPr>
            <a:r>
              <a:rPr lang="en-US" sz="1600" dirty="0" smtClean="0">
                <a:latin typeface="Trebuchet MS" charset="0"/>
                <a:ea typeface="Trebuchet MS" charset="0"/>
                <a:cs typeface="Trebuchet MS" charset="0"/>
              </a:rPr>
              <a:t>Deadline: </a:t>
            </a:r>
            <a:r>
              <a:rPr lang="en-US" sz="1600" b="1" dirty="0" smtClean="0">
                <a:latin typeface="Trebuchet MS" charset="0"/>
                <a:ea typeface="Trebuchet MS" charset="0"/>
                <a:cs typeface="Trebuchet MS" charset="0"/>
              </a:rPr>
              <a:t>March </a:t>
            </a:r>
            <a:r>
              <a:rPr lang="en-US" sz="1600" b="1" dirty="0">
                <a:latin typeface="Trebuchet MS" charset="0"/>
                <a:ea typeface="Trebuchet MS" charset="0"/>
                <a:cs typeface="Trebuchet MS" charset="0"/>
              </a:rPr>
              <a:t>1, 2017</a:t>
            </a:r>
            <a:r>
              <a:rPr lang="en-US" sz="1600" dirty="0" smtClean="0">
                <a:latin typeface="Trebuchet MS" charset="0"/>
                <a:ea typeface="Trebuchet MS" charset="0"/>
                <a:cs typeface="Trebuchet MS" charset="0"/>
              </a:rPr>
              <a:t>.</a:t>
            </a:r>
          </a:p>
          <a:p>
            <a:pPr marL="342900" indent="-342900">
              <a:buFont typeface="Arial" charset="0"/>
              <a:buChar char="•"/>
            </a:pPr>
            <a:r>
              <a:rPr lang="en-US" sz="1600" dirty="0" smtClean="0">
                <a:latin typeface="Trebuchet MS" charset="0"/>
                <a:ea typeface="Trebuchet MS" charset="0"/>
                <a:cs typeface="Trebuchet MS" charset="0"/>
              </a:rPr>
              <a:t>Requirement is to enroll in the following courses during the Summer I and Summer II semesters:</a:t>
            </a:r>
            <a:br>
              <a:rPr lang="en-US" sz="1600" dirty="0" smtClean="0">
                <a:latin typeface="Trebuchet MS" charset="0"/>
                <a:ea typeface="Trebuchet MS" charset="0"/>
                <a:cs typeface="Trebuchet MS" charset="0"/>
              </a:rPr>
            </a:br>
            <a:endParaRPr lang="en-US" sz="1600" dirty="0" smtClean="0">
              <a:latin typeface="Trebuchet MS" charset="0"/>
              <a:ea typeface="Trebuchet MS" charset="0"/>
              <a:cs typeface="Trebuchet MS" charset="0"/>
            </a:endParaRPr>
          </a:p>
          <a:p>
            <a:r>
              <a:rPr lang="en-US" sz="1600" b="1" dirty="0" smtClean="0">
                <a:latin typeface="Trebuchet MS" charset="0"/>
                <a:ea typeface="Trebuchet MS" charset="0"/>
                <a:cs typeface="Trebuchet MS" charset="0"/>
              </a:rPr>
              <a:t>	</a:t>
            </a:r>
            <a:r>
              <a:rPr lang="en-US" sz="1600" b="1" u="sng" dirty="0" smtClean="0">
                <a:latin typeface="Trebuchet MS" charset="0"/>
                <a:ea typeface="Trebuchet MS" charset="0"/>
                <a:cs typeface="Trebuchet MS" charset="0"/>
              </a:rPr>
              <a:t>Summer </a:t>
            </a:r>
            <a:r>
              <a:rPr lang="en-US" sz="1600" b="1" u="sng" dirty="0">
                <a:latin typeface="Trebuchet MS" charset="0"/>
                <a:ea typeface="Trebuchet MS" charset="0"/>
                <a:cs typeface="Trebuchet MS" charset="0"/>
              </a:rPr>
              <a:t>I</a:t>
            </a:r>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4504: Honors Discovery and Innovation Studio (3 credits)</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4994: Honors Undergraduate Research (3 credits)</a:t>
            </a:r>
          </a:p>
          <a:p>
            <a:r>
              <a:rPr lang="en-US" sz="1600" b="1" dirty="0" smtClean="0">
                <a:latin typeface="Trebuchet MS" charset="0"/>
                <a:ea typeface="Trebuchet MS" charset="0"/>
                <a:cs typeface="Trebuchet MS" charset="0"/>
              </a:rPr>
              <a:t>	</a:t>
            </a:r>
            <a:r>
              <a:rPr lang="en-US" sz="1600" b="1" u="sng" dirty="0" smtClean="0">
                <a:latin typeface="Trebuchet MS" charset="0"/>
                <a:ea typeface="Trebuchet MS" charset="0"/>
                <a:cs typeface="Trebuchet MS" charset="0"/>
              </a:rPr>
              <a:t>Summer </a:t>
            </a:r>
            <a:r>
              <a:rPr lang="en-US" sz="1600" b="1" u="sng" dirty="0">
                <a:latin typeface="Trebuchet MS" charset="0"/>
                <a:ea typeface="Trebuchet MS" charset="0"/>
                <a:cs typeface="Trebuchet MS" charset="0"/>
              </a:rPr>
              <a:t>II</a:t>
            </a:r>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4504: Honors Discovery and Innovation Studio (3 credits)</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4994: Honors Undergraduate Research (3 credits)</a:t>
            </a:r>
          </a:p>
          <a:p>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endParaRPr lang="en-US" sz="1600" dirty="0" smtClean="0">
              <a:latin typeface="Trebuchet MS" charset="0"/>
              <a:ea typeface="Trebuchet MS" charset="0"/>
              <a:cs typeface="Trebuchet MS" charset="0"/>
            </a:endParaRPr>
          </a:p>
          <a:p>
            <a:pPr>
              <a:lnSpc>
                <a:spcPct val="150000"/>
              </a:lnSpc>
            </a:pPr>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endParaRPr lang="en-US" sz="1600" dirty="0">
              <a:latin typeface="Trebuchet MS" charset="0"/>
              <a:ea typeface="Trebuchet MS" charset="0"/>
              <a:cs typeface="Trebuchet MS" charset="0"/>
            </a:endParaRPr>
          </a:p>
        </p:txBody>
      </p:sp>
    </p:spTree>
    <p:extLst>
      <p:ext uri="{BB962C8B-B14F-4D97-AF65-F5344CB8AC3E}">
        <p14:creationId xmlns:p14="http://schemas.microsoft.com/office/powerpoint/2010/main" val="383446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a:latin typeface="Raleway" charset="0"/>
                <a:ea typeface="Raleway" charset="0"/>
                <a:cs typeface="Raleway" charset="0"/>
              </a:rPr>
              <a:t>Make a </a:t>
            </a:r>
            <a:r>
              <a:rPr lang="en-US" sz="3000" b="1" dirty="0" smtClean="0">
                <a:latin typeface="Raleway" charset="0"/>
                <a:ea typeface="Raleway" charset="0"/>
                <a:cs typeface="Raleway" charset="0"/>
              </a:rPr>
              <a:t>Real Impact</a:t>
            </a:r>
            <a:endParaRPr lang="en-US" sz="3000" b="1" dirty="0">
              <a:latin typeface="Raleway" charset="0"/>
              <a:ea typeface="Raleway" charset="0"/>
              <a:cs typeface="Raleway" charset="0"/>
            </a:endParaRPr>
          </a:p>
        </p:txBody>
      </p:sp>
      <p:sp>
        <p:nvSpPr>
          <p:cNvPr id="3" name="Rectangle 2"/>
          <p:cNvSpPr/>
          <p:nvPr/>
        </p:nvSpPr>
        <p:spPr>
          <a:xfrm>
            <a:off x="685800" y="945282"/>
            <a:ext cx="7315200" cy="1815882"/>
          </a:xfrm>
          <a:prstGeom prst="rect">
            <a:avLst/>
          </a:prstGeom>
        </p:spPr>
        <p:txBody>
          <a:bodyPr wrap="square">
            <a:spAutoFit/>
          </a:bodyPr>
          <a:lstStyle/>
          <a:p>
            <a:pPr marL="285750" indent="-285750">
              <a:buFont typeface="Arial" charset="0"/>
              <a:buChar char="•"/>
            </a:pPr>
            <a:r>
              <a:rPr lang="en-US" sz="1600" dirty="0">
                <a:solidFill>
                  <a:srgbClr val="12252D"/>
                </a:solidFill>
                <a:latin typeface="Trebuchet MS" charset="0"/>
                <a:ea typeface="Trebuchet MS" charset="0"/>
                <a:cs typeface="Trebuchet MS" charset="0"/>
              </a:rPr>
              <a:t>An opportunity to pursue community-based research projects which inform ethical policymaking and address real-world </a:t>
            </a:r>
            <a:r>
              <a:rPr lang="en-US" sz="1600" dirty="0" smtClean="0">
                <a:solidFill>
                  <a:srgbClr val="12252D"/>
                </a:solidFill>
                <a:latin typeface="Trebuchet MS" charset="0"/>
                <a:ea typeface="Trebuchet MS" charset="0"/>
                <a:cs typeface="Trebuchet MS" charset="0"/>
              </a:rPr>
              <a:t>problems</a:t>
            </a:r>
            <a:r>
              <a:rPr lang="en-US" sz="1600" dirty="0">
                <a:solidFill>
                  <a:srgbClr val="12252D"/>
                </a:solidFill>
                <a:latin typeface="Trebuchet MS" charset="0"/>
                <a:ea typeface="Trebuchet MS" charset="0"/>
                <a:cs typeface="Trebuchet MS" charset="0"/>
              </a:rPr>
              <a:t>.(</a:t>
            </a:r>
            <a:r>
              <a:rPr lang="en-US" sz="1600" dirty="0">
                <a:solidFill>
                  <a:srgbClr val="12252D"/>
                </a:solidFill>
                <a:latin typeface="Trebuchet MS" charset="0"/>
                <a:ea typeface="Trebuchet MS" charset="0"/>
                <a:cs typeface="Trebuchet MS" charset="0"/>
                <a:hlinkClick r:id="rId3"/>
              </a:rPr>
              <a:t>https://</a:t>
            </a:r>
            <a:r>
              <a:rPr lang="en-US" sz="1600" dirty="0" smtClean="0">
                <a:solidFill>
                  <a:srgbClr val="12252D"/>
                </a:solidFill>
                <a:latin typeface="Trebuchet MS" charset="0"/>
                <a:ea typeface="Trebuchet MS" charset="0"/>
                <a:cs typeface="Trebuchet MS" charset="0"/>
                <a:hlinkClick r:id="rId3"/>
              </a:rPr>
              <a:t>www.bi.vt.edu/sdal/projects</a:t>
            </a:r>
            <a:r>
              <a:rPr lang="en-US" sz="1600" dirty="0" smtClean="0">
                <a:solidFill>
                  <a:srgbClr val="12252D"/>
                </a:solidFill>
                <a:latin typeface="Trebuchet MS" charset="0"/>
                <a:ea typeface="Trebuchet MS" charset="0"/>
                <a:cs typeface="Trebuchet MS" charset="0"/>
              </a:rPr>
              <a:t>)</a:t>
            </a: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a:p>
            <a:pPr marL="285750" indent="-285750">
              <a:buFont typeface="Arial" charset="0"/>
              <a:buChar char="•"/>
            </a:pPr>
            <a:r>
              <a:rPr lang="en-US" sz="1600" dirty="0" smtClean="0">
                <a:solidFill>
                  <a:srgbClr val="12252D"/>
                </a:solidFill>
                <a:latin typeface="Trebuchet MS" charset="0"/>
                <a:ea typeface="Trebuchet MS" charset="0"/>
                <a:cs typeface="Trebuchet MS" charset="0"/>
              </a:rPr>
              <a:t>Our </a:t>
            </a:r>
            <a:r>
              <a:rPr lang="en-US" sz="1600" dirty="0">
                <a:solidFill>
                  <a:srgbClr val="12252D"/>
                </a:solidFill>
                <a:latin typeface="Trebuchet MS" charset="0"/>
                <a:ea typeface="Trebuchet MS" charset="0"/>
                <a:cs typeface="Trebuchet MS" charset="0"/>
              </a:rPr>
              <a:t>projects help guide the creation of resilient </a:t>
            </a:r>
            <a:r>
              <a:rPr lang="en-US" sz="1600" dirty="0" smtClean="0">
                <a:solidFill>
                  <a:srgbClr val="12252D"/>
                </a:solidFill>
                <a:latin typeface="Trebuchet MS" charset="0"/>
                <a:ea typeface="Trebuchet MS" charset="0"/>
                <a:cs typeface="Trebuchet MS" charset="0"/>
              </a:rPr>
              <a:t>communities, </a:t>
            </a:r>
            <a:r>
              <a:rPr lang="en-US" sz="1600" dirty="0">
                <a:solidFill>
                  <a:srgbClr val="12252D"/>
                </a:solidFill>
                <a:latin typeface="Trebuchet MS" charset="0"/>
                <a:ea typeface="Trebuchet MS" charset="0"/>
                <a:cs typeface="Trebuchet MS" charset="0"/>
              </a:rPr>
              <a:t>inform effective policy responses to public health crises, and uncover key factors that drive industrial innovation</a:t>
            </a:r>
            <a:r>
              <a:rPr lang="en-US" sz="1600" dirty="0" smtClean="0">
                <a:solidFill>
                  <a:srgbClr val="12252D"/>
                </a:solidFill>
                <a:latin typeface="Trebuchet MS" charset="0"/>
                <a:ea typeface="Trebuchet MS" charset="0"/>
                <a:cs typeface="Trebuchet MS" charset="0"/>
              </a:rPr>
              <a:t>.</a:t>
            </a:r>
          </a:p>
        </p:txBody>
      </p:sp>
      <p:sp>
        <p:nvSpPr>
          <p:cNvPr id="4" name="TextBox 3"/>
          <p:cNvSpPr txBox="1"/>
          <p:nvPr/>
        </p:nvSpPr>
        <p:spPr>
          <a:xfrm>
            <a:off x="1524000" y="3181350"/>
            <a:ext cx="6333460" cy="738664"/>
          </a:xfrm>
          <a:prstGeom prst="rect">
            <a:avLst/>
          </a:prstGeom>
          <a:noFill/>
        </p:spPr>
        <p:txBody>
          <a:bodyPr wrap="square" rtlCol="0">
            <a:spAutoFit/>
          </a:bodyPr>
          <a:lstStyle/>
          <a:p>
            <a:r>
              <a:rPr lang="en-US" sz="1400" i="1" dirty="0" smtClean="0">
                <a:solidFill>
                  <a:srgbClr val="12252D"/>
                </a:solidFill>
                <a:latin typeface="Trebuchet MS" charset="0"/>
                <a:ea typeface="Trebuchet MS" charset="0"/>
                <a:cs typeface="Trebuchet MS" charset="0"/>
              </a:rPr>
              <a:t>“</a:t>
            </a:r>
            <a:r>
              <a:rPr lang="en-US" sz="1400" i="1" dirty="0">
                <a:solidFill>
                  <a:srgbClr val="12252D"/>
                </a:solidFill>
                <a:latin typeface="Trebuchet MS" charset="0"/>
                <a:ea typeface="Trebuchet MS" charset="0"/>
                <a:cs typeface="Trebuchet MS" charset="0"/>
              </a:rPr>
              <a:t>While classwork is heavy on numbers, being able to work directly with people at Arlington County government is eye-opening. It gives you a broader context and changes your world </a:t>
            </a:r>
            <a:r>
              <a:rPr lang="en-US" sz="1400" i="1" dirty="0" smtClean="0">
                <a:solidFill>
                  <a:srgbClr val="12252D"/>
                </a:solidFill>
                <a:latin typeface="Trebuchet MS" charset="0"/>
                <a:ea typeface="Trebuchet MS" charset="0"/>
                <a:cs typeface="Trebuchet MS" charset="0"/>
              </a:rPr>
              <a:t>view.”</a:t>
            </a:r>
            <a:endParaRPr lang="en-US" sz="1400" i="1" dirty="0">
              <a:solidFill>
                <a:srgbClr val="12252D"/>
              </a:solidFill>
              <a:latin typeface="Trebuchet MS" charset="0"/>
              <a:ea typeface="Trebuchet MS" charset="0"/>
              <a:cs typeface="Trebuchet MS" charset="0"/>
            </a:endParaRPr>
          </a:p>
        </p:txBody>
      </p:sp>
      <p:sp>
        <p:nvSpPr>
          <p:cNvPr id="6" name="TextBox 5"/>
          <p:cNvSpPr txBox="1"/>
          <p:nvPr/>
        </p:nvSpPr>
        <p:spPr>
          <a:xfrm>
            <a:off x="4155558" y="3852059"/>
            <a:ext cx="3742660" cy="307777"/>
          </a:xfrm>
          <a:prstGeom prst="rect">
            <a:avLst/>
          </a:prstGeom>
          <a:noFill/>
        </p:spPr>
        <p:txBody>
          <a:bodyPr wrap="square" rtlCol="0">
            <a:spAutoFit/>
          </a:bodyPr>
          <a:lstStyle/>
          <a:p>
            <a:r>
              <a:rPr lang="en-US" sz="1400" b="1" dirty="0" smtClean="0">
                <a:latin typeface="Trebuchet MS" charset="0"/>
                <a:ea typeface="Trebuchet MS" charset="0"/>
                <a:cs typeface="Trebuchet MS" charset="0"/>
              </a:rPr>
              <a:t>- Adrienne </a:t>
            </a:r>
            <a:r>
              <a:rPr lang="en-US" sz="1400" b="1" dirty="0">
                <a:latin typeface="Trebuchet MS" charset="0"/>
                <a:ea typeface="Trebuchet MS" charset="0"/>
                <a:cs typeface="Trebuchet MS" charset="0"/>
              </a:rPr>
              <a:t>Rogers</a:t>
            </a:r>
            <a:r>
              <a:rPr lang="en-US" sz="1400" b="1" dirty="0" smtClean="0">
                <a:latin typeface="Trebuchet MS" charset="0"/>
                <a:ea typeface="Trebuchet MS" charset="0"/>
                <a:cs typeface="Trebuchet MS" charset="0"/>
              </a:rPr>
              <a:t>, DSPG Fellow 2015 </a:t>
            </a:r>
            <a:endParaRPr lang="en-US" sz="1400" b="1" dirty="0">
              <a:latin typeface="Trebuchet MS" charset="0"/>
              <a:ea typeface="Trebuchet MS" charset="0"/>
              <a:cs typeface="Trebuchet MS" charset="0"/>
            </a:endParaRPr>
          </a:p>
        </p:txBody>
      </p:sp>
    </p:spTree>
    <p:extLst>
      <p:ext uri="{BB962C8B-B14F-4D97-AF65-F5344CB8AC3E}">
        <p14:creationId xmlns:p14="http://schemas.microsoft.com/office/powerpoint/2010/main" val="502307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a:solidFill>
                  <a:srgbClr val="12252D"/>
                </a:solidFill>
                <a:latin typeface="Raleway" charset="0"/>
                <a:ea typeface="Raleway" charset="0"/>
                <a:cs typeface="Raleway" charset="0"/>
              </a:rPr>
              <a:t>Diversify </a:t>
            </a:r>
            <a:r>
              <a:rPr lang="en-US" sz="3000" b="1" dirty="0" smtClean="0">
                <a:solidFill>
                  <a:srgbClr val="12252D"/>
                </a:solidFill>
                <a:latin typeface="Raleway" charset="0"/>
                <a:ea typeface="Raleway" charset="0"/>
                <a:cs typeface="Raleway" charset="0"/>
              </a:rPr>
              <a:t>Your Expertise</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685800" y="957816"/>
            <a:ext cx="7696200" cy="830997"/>
          </a:xfrm>
          <a:prstGeom prst="rect">
            <a:avLst/>
          </a:prstGeom>
        </p:spPr>
        <p:txBody>
          <a:bodyPr wrap="square">
            <a:spAutoFit/>
          </a:bodyPr>
          <a:lstStyle/>
          <a:p>
            <a:r>
              <a:rPr lang="en-US" sz="1600" dirty="0" smtClean="0">
                <a:solidFill>
                  <a:srgbClr val="12252D"/>
                </a:solidFill>
                <a:latin typeface="Trebuchet MS" charset="0"/>
                <a:ea typeface="Trebuchet MS" charset="0"/>
                <a:cs typeface="Trebuchet MS" charset="0"/>
              </a:rPr>
              <a:t>Individualized mentors in </a:t>
            </a:r>
            <a:r>
              <a:rPr lang="en-US" sz="1600" dirty="0">
                <a:solidFill>
                  <a:srgbClr val="12252D"/>
                </a:solidFill>
                <a:latin typeface="Trebuchet MS" charset="0"/>
                <a:ea typeface="Trebuchet MS" charset="0"/>
                <a:cs typeface="Trebuchet MS" charset="0"/>
              </a:rPr>
              <a:t>a wide variety of fields: statistics, social, behavioral and economic sciences, computer science, simulation, data analytics, information technology policy, and infrastructural resilience.</a:t>
            </a:r>
          </a:p>
        </p:txBody>
      </p:sp>
      <p:sp>
        <p:nvSpPr>
          <p:cNvPr id="5" name="Rectangle 4"/>
          <p:cNvSpPr/>
          <p:nvPr/>
        </p:nvSpPr>
        <p:spPr>
          <a:xfrm>
            <a:off x="5486400" y="3445683"/>
            <a:ext cx="1816266" cy="307777"/>
          </a:xfrm>
          <a:prstGeom prst="rect">
            <a:avLst/>
          </a:prstGeom>
        </p:spPr>
        <p:txBody>
          <a:bodyPr wrap="none">
            <a:spAutoFit/>
          </a:bodyPr>
          <a:lstStyle/>
          <a:p>
            <a:r>
              <a:rPr lang="en-US" sz="1400" b="1" dirty="0" smtClean="0">
                <a:latin typeface="Trebuchet MS" charset="0"/>
                <a:ea typeface="Trebuchet MS" charset="0"/>
                <a:cs typeface="Trebuchet MS" charset="0"/>
              </a:rPr>
              <a:t>- DSPG </a:t>
            </a:r>
            <a:r>
              <a:rPr lang="en-US" sz="1400" b="1" dirty="0">
                <a:latin typeface="Trebuchet MS" charset="0"/>
                <a:ea typeface="Trebuchet MS" charset="0"/>
                <a:cs typeface="Trebuchet MS" charset="0"/>
              </a:rPr>
              <a:t>Fellow 2016</a:t>
            </a:r>
          </a:p>
        </p:txBody>
      </p:sp>
      <p:sp>
        <p:nvSpPr>
          <p:cNvPr id="7" name="TextBox 6"/>
          <p:cNvSpPr txBox="1"/>
          <p:nvPr/>
        </p:nvSpPr>
        <p:spPr>
          <a:xfrm>
            <a:off x="1524000" y="2724150"/>
            <a:ext cx="6117220" cy="738664"/>
          </a:xfrm>
          <a:prstGeom prst="rect">
            <a:avLst/>
          </a:prstGeom>
          <a:noFill/>
        </p:spPr>
        <p:txBody>
          <a:bodyPr wrap="square" rtlCol="0">
            <a:spAutoFit/>
          </a:bodyPr>
          <a:lstStyle/>
          <a:p>
            <a:r>
              <a:rPr lang="en-US" sz="1400" i="1" dirty="0">
                <a:latin typeface="Trebuchet MS" charset="0"/>
                <a:ea typeface="Trebuchet MS" charset="0"/>
                <a:cs typeface="Trebuchet MS" charset="0"/>
              </a:rPr>
              <a:t>"The interdisciplinary work environment made it easy to connect and have conversations. If I wanted to ask a question about another field of research, there was always a door I could knock on</a:t>
            </a:r>
            <a:r>
              <a:rPr lang="en-US" sz="1400" i="1" dirty="0" smtClean="0">
                <a:latin typeface="Trebuchet MS" charset="0"/>
                <a:ea typeface="Trebuchet MS" charset="0"/>
                <a:cs typeface="Trebuchet MS" charset="0"/>
              </a:rPr>
              <a:t>."</a:t>
            </a:r>
            <a:endParaRPr lang="en-US" sz="1400" dirty="0">
              <a:latin typeface="Trebuchet MS" charset="0"/>
              <a:ea typeface="Trebuchet MS" charset="0"/>
              <a:cs typeface="Trebuchet MS" charset="0"/>
            </a:endParaRPr>
          </a:p>
        </p:txBody>
      </p:sp>
    </p:spTree>
    <p:extLst>
      <p:ext uri="{BB962C8B-B14F-4D97-AF65-F5344CB8AC3E}">
        <p14:creationId xmlns:p14="http://schemas.microsoft.com/office/powerpoint/2010/main" val="161896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Experience Team Science</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723900" y="964019"/>
            <a:ext cx="7505700" cy="1323439"/>
          </a:xfrm>
          <a:prstGeom prst="rect">
            <a:avLst/>
          </a:prstGeom>
        </p:spPr>
        <p:txBody>
          <a:bodyPr wrap="square">
            <a:spAutoFit/>
          </a:bodyPr>
          <a:lstStyle/>
          <a:p>
            <a:r>
              <a:rPr lang="en-US" sz="1600" dirty="0">
                <a:solidFill>
                  <a:srgbClr val="12252D"/>
                </a:solidFill>
                <a:latin typeface="Trebuchet MS" charset="0"/>
                <a:ea typeface="Trebuchet MS" charset="0"/>
                <a:cs typeface="Trebuchet MS" charset="0"/>
              </a:rPr>
              <a:t>Work in a vertically and horizontally integrated team environment—our project groups combine diverse levels of experience (students, post-docs, researchers, and federal leaders) with a range of academic perspectives (data science, statistics, and social sciences.)</a:t>
            </a:r>
          </a:p>
          <a:p>
            <a:endParaRPr lang="en-US" sz="1600" dirty="0" smtClean="0">
              <a:solidFill>
                <a:srgbClr val="12252D"/>
              </a:solidFill>
              <a:latin typeface="Trebuchet MS" charset="0"/>
              <a:ea typeface="Trebuchet MS" charset="0"/>
              <a:cs typeface="Trebuchet MS" charset="0"/>
            </a:endParaRPr>
          </a:p>
        </p:txBody>
      </p:sp>
      <p:sp>
        <p:nvSpPr>
          <p:cNvPr id="5" name="Rectangle 4"/>
          <p:cNvSpPr/>
          <p:nvPr/>
        </p:nvSpPr>
        <p:spPr>
          <a:xfrm>
            <a:off x="5651334" y="3638550"/>
            <a:ext cx="1816266" cy="307777"/>
          </a:xfrm>
          <a:prstGeom prst="rect">
            <a:avLst/>
          </a:prstGeom>
        </p:spPr>
        <p:txBody>
          <a:bodyPr wrap="none">
            <a:spAutoFit/>
          </a:bodyPr>
          <a:lstStyle/>
          <a:p>
            <a:r>
              <a:rPr lang="en-US" sz="1400" b="1" dirty="0" smtClean="0">
                <a:latin typeface="Trebuchet MS" charset="0"/>
                <a:ea typeface="Trebuchet MS" charset="0"/>
                <a:cs typeface="Trebuchet MS" charset="0"/>
              </a:rPr>
              <a:t>- DSPG </a:t>
            </a:r>
            <a:r>
              <a:rPr lang="en-US" sz="1400" b="1" dirty="0">
                <a:latin typeface="Trebuchet MS" charset="0"/>
                <a:ea typeface="Trebuchet MS" charset="0"/>
                <a:cs typeface="Trebuchet MS" charset="0"/>
              </a:rPr>
              <a:t>Fellow 2016</a:t>
            </a:r>
          </a:p>
        </p:txBody>
      </p:sp>
      <p:sp>
        <p:nvSpPr>
          <p:cNvPr id="7" name="TextBox 6"/>
          <p:cNvSpPr txBox="1"/>
          <p:nvPr/>
        </p:nvSpPr>
        <p:spPr>
          <a:xfrm>
            <a:off x="1600200" y="2724150"/>
            <a:ext cx="5943600" cy="954107"/>
          </a:xfrm>
          <a:prstGeom prst="rect">
            <a:avLst/>
          </a:prstGeom>
          <a:noFill/>
        </p:spPr>
        <p:txBody>
          <a:bodyPr wrap="square" rtlCol="0">
            <a:spAutoFit/>
          </a:bodyPr>
          <a:lstStyle/>
          <a:p>
            <a:r>
              <a:rPr lang="en-US" sz="1400" i="1" dirty="0" smtClean="0">
                <a:solidFill>
                  <a:srgbClr val="12252D"/>
                </a:solidFill>
                <a:latin typeface="Trebuchet MS" charset="0"/>
                <a:ea typeface="Trebuchet MS" charset="0"/>
                <a:cs typeface="Trebuchet MS" charset="0"/>
              </a:rPr>
              <a:t>"We never felt limited by our individual skill sets because collaboration provided so many natural opportunities for us to learn from one another. Colleagues </a:t>
            </a:r>
            <a:r>
              <a:rPr lang="en-US" sz="1400" i="1" dirty="0">
                <a:solidFill>
                  <a:srgbClr val="12252D"/>
                </a:solidFill>
                <a:latin typeface="Trebuchet MS" charset="0"/>
                <a:ea typeface="Trebuchet MS" charset="0"/>
                <a:cs typeface="Trebuchet MS" charset="0"/>
              </a:rPr>
              <a:t>with a background in statistics would teach those of us with experience in computer programming and vice versa</a:t>
            </a:r>
            <a:r>
              <a:rPr lang="en-US" sz="1400" i="1" dirty="0" smtClean="0">
                <a:solidFill>
                  <a:srgbClr val="12252D"/>
                </a:solidFill>
                <a:latin typeface="Trebuchet MS" charset="0"/>
                <a:ea typeface="Trebuchet MS" charset="0"/>
                <a:cs typeface="Trebuchet MS" charset="0"/>
              </a:rPr>
              <a:t>."</a:t>
            </a:r>
            <a:endParaRPr lang="en-US" sz="14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0715477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a:solidFill>
                  <a:srgbClr val="12252D"/>
                </a:solidFill>
                <a:latin typeface="Raleway" charset="0"/>
                <a:ea typeface="Raleway" charset="0"/>
                <a:cs typeface="Raleway" charset="0"/>
              </a:rPr>
              <a:t>Form </a:t>
            </a:r>
            <a:r>
              <a:rPr lang="en-US" sz="3000" b="1" dirty="0" smtClean="0">
                <a:solidFill>
                  <a:srgbClr val="12252D"/>
                </a:solidFill>
                <a:latin typeface="Raleway" charset="0"/>
                <a:ea typeface="Raleway" charset="0"/>
                <a:cs typeface="Raleway" charset="0"/>
              </a:rPr>
              <a:t>Professional Connections</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685800" y="1047750"/>
            <a:ext cx="7696200" cy="2308324"/>
          </a:xfrm>
          <a:prstGeom prst="rect">
            <a:avLst/>
          </a:prstGeom>
        </p:spPr>
        <p:txBody>
          <a:bodyPr wrap="square">
            <a:spAutoFit/>
          </a:bodyPr>
          <a:lstStyle/>
          <a:p>
            <a:pPr marL="285750" indent="-285750">
              <a:buFont typeface="Arial" charset="0"/>
              <a:buChar char="•"/>
            </a:pPr>
            <a:r>
              <a:rPr lang="en-US" sz="1600" dirty="0" smtClean="0">
                <a:solidFill>
                  <a:srgbClr val="12252D"/>
                </a:solidFill>
                <a:latin typeface="Trebuchet MS" charset="0"/>
                <a:ea typeface="Trebuchet MS" charset="0"/>
                <a:cs typeface="Trebuchet MS" charset="0"/>
              </a:rPr>
              <a:t>Engagement </a:t>
            </a:r>
            <a:r>
              <a:rPr lang="en-US" sz="1600" dirty="0">
                <a:solidFill>
                  <a:srgbClr val="12252D"/>
                </a:solidFill>
                <a:latin typeface="Trebuchet MS" charset="0"/>
                <a:ea typeface="Trebuchet MS" charset="0"/>
                <a:cs typeface="Trebuchet MS" charset="0"/>
              </a:rPr>
              <a:t>with practitioners and researchers through SDAL’s Visiting Scholar program, which includes economists, statisticians, and other social science researchers with diverse federal and private sector </a:t>
            </a:r>
            <a:r>
              <a:rPr lang="en-US" sz="1600" dirty="0" smtClean="0">
                <a:solidFill>
                  <a:srgbClr val="12252D"/>
                </a:solidFill>
                <a:latin typeface="Trebuchet MS" charset="0"/>
                <a:ea typeface="Trebuchet MS" charset="0"/>
                <a:cs typeface="Trebuchet MS" charset="0"/>
              </a:rPr>
              <a:t>experience.</a:t>
            </a: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a:p>
            <a:pPr marL="285750" indent="-285750">
              <a:buFont typeface="Arial" charset="0"/>
              <a:buChar char="•"/>
            </a:pPr>
            <a:r>
              <a:rPr lang="en-US" sz="1600" dirty="0">
                <a:solidFill>
                  <a:srgbClr val="12252D"/>
                </a:solidFill>
                <a:latin typeface="Trebuchet MS" charset="0"/>
                <a:ea typeface="Trebuchet MS" charset="0"/>
                <a:cs typeface="Trebuchet MS" charset="0"/>
              </a:rPr>
              <a:t>Direct interaction with decision-makers in industry</a:t>
            </a:r>
            <a:r>
              <a:rPr lang="en-US" sz="1600" dirty="0" smtClean="0">
                <a:solidFill>
                  <a:srgbClr val="12252D"/>
                </a:solidFill>
                <a:latin typeface="Trebuchet MS" charset="0"/>
                <a:ea typeface="Trebuchet MS" charset="0"/>
                <a:cs typeface="Trebuchet MS" charset="0"/>
              </a:rPr>
              <a:t> </a:t>
            </a:r>
            <a:r>
              <a:rPr lang="en-US" sz="1600" dirty="0">
                <a:solidFill>
                  <a:srgbClr val="12252D"/>
                </a:solidFill>
                <a:latin typeface="Trebuchet MS" charset="0"/>
                <a:ea typeface="Trebuchet MS" charset="0"/>
                <a:cs typeface="Trebuchet MS" charset="0"/>
              </a:rPr>
              <a:t>and government agencies through field trips and regular policy events on Capitol Hill and the surrounding </a:t>
            </a:r>
            <a:r>
              <a:rPr lang="en-US" sz="1600" dirty="0" smtClean="0">
                <a:solidFill>
                  <a:srgbClr val="12252D"/>
                </a:solidFill>
                <a:latin typeface="Trebuchet MS" charset="0"/>
                <a:ea typeface="Trebuchet MS" charset="0"/>
                <a:cs typeface="Trebuchet MS" charset="0"/>
              </a:rPr>
              <a:t>area.</a:t>
            </a: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763436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Resources</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685800" y="1063229"/>
            <a:ext cx="7696200" cy="1569660"/>
          </a:xfrm>
          <a:prstGeom prst="rect">
            <a:avLst/>
          </a:prstGeom>
        </p:spPr>
        <p:txBody>
          <a:bodyPr wrap="square">
            <a:spAutoFit/>
          </a:bodyPr>
          <a:lstStyle/>
          <a:p>
            <a:pPr marL="285750" indent="-285750">
              <a:buFont typeface="Arial" charset="0"/>
              <a:buChar char="•"/>
            </a:pPr>
            <a:r>
              <a:rPr lang="en-US" sz="1600" dirty="0" smtClean="0">
                <a:latin typeface="Trebuchet MS" charset="0"/>
                <a:ea typeface="Trebuchet MS" charset="0"/>
                <a:cs typeface="Trebuchet MS" charset="0"/>
              </a:rPr>
              <a:t>Training in essential </a:t>
            </a:r>
            <a:r>
              <a:rPr lang="en-US" sz="1600" dirty="0">
                <a:latin typeface="Trebuchet MS" charset="0"/>
                <a:ea typeface="Trebuchet MS" charset="0"/>
                <a:cs typeface="Trebuchet MS" charset="0"/>
              </a:rPr>
              <a:t>tools for scientific and statistical </a:t>
            </a:r>
            <a:r>
              <a:rPr lang="en-US" sz="1600" dirty="0" smtClean="0">
                <a:latin typeface="Trebuchet MS" charset="0"/>
                <a:ea typeface="Trebuchet MS" charset="0"/>
                <a:cs typeface="Trebuchet MS" charset="0"/>
              </a:rPr>
              <a:t>computing such as  </a:t>
            </a:r>
            <a:r>
              <a:rPr lang="en-US" sz="1600" dirty="0">
                <a:latin typeface="Trebuchet MS" charset="0"/>
                <a:ea typeface="Trebuchet MS" charset="0"/>
                <a:cs typeface="Trebuchet MS" charset="0"/>
              </a:rPr>
              <a:t>Hadoop, R, Python, GIS, other software tools as needed for </a:t>
            </a:r>
            <a:r>
              <a:rPr lang="en-US" sz="1600" dirty="0" smtClean="0">
                <a:latin typeface="Trebuchet MS" charset="0"/>
                <a:ea typeface="Trebuchet MS" charset="0"/>
                <a:cs typeface="Trebuchet MS" charset="0"/>
              </a:rPr>
              <a:t>projects</a:t>
            </a:r>
          </a:p>
          <a:p>
            <a:pPr marL="285750" indent="-285750">
              <a:buFont typeface="Arial" charset="0"/>
              <a:buChar char="•"/>
            </a:pPr>
            <a:endParaRPr lang="en-US" sz="1600" dirty="0">
              <a:latin typeface="Trebuchet MS" charset="0"/>
              <a:ea typeface="Trebuchet MS" charset="0"/>
              <a:cs typeface="Trebuchet MS" charset="0"/>
            </a:endParaRPr>
          </a:p>
          <a:p>
            <a:pPr marL="285750" indent="-285750">
              <a:buFont typeface="Arial" charset="0"/>
              <a:buChar char="•"/>
            </a:pPr>
            <a:r>
              <a:rPr lang="en-US" sz="1600" dirty="0" smtClean="0">
                <a:latin typeface="Trebuchet MS" charset="0"/>
                <a:ea typeface="Trebuchet MS" charset="0"/>
                <a:cs typeface="Trebuchet MS" charset="0"/>
              </a:rPr>
              <a:t>Access </a:t>
            </a:r>
            <a:r>
              <a:rPr lang="en-US" sz="1600" dirty="0">
                <a:latin typeface="Trebuchet MS" charset="0"/>
                <a:ea typeface="Trebuchet MS" charset="0"/>
                <a:cs typeface="Trebuchet MS" charset="0"/>
              </a:rPr>
              <a:t>to a state-of-the-art parallel cluster with high-performance interconnect in the </a:t>
            </a:r>
            <a:r>
              <a:rPr lang="en-US" sz="1600" dirty="0" err="1">
                <a:latin typeface="Trebuchet MS" charset="0"/>
                <a:ea typeface="Trebuchet MS" charset="0"/>
                <a:cs typeface="Trebuchet MS" charset="0"/>
              </a:rPr>
              <a:t>Biocomplexity</a:t>
            </a:r>
            <a:r>
              <a:rPr lang="en-US" sz="1600" dirty="0">
                <a:latin typeface="Trebuchet MS" charset="0"/>
                <a:ea typeface="Trebuchet MS" charset="0"/>
                <a:cs typeface="Trebuchet MS" charset="0"/>
              </a:rPr>
              <a:t> Institute of Virginia Tech’s High-Performance Computing </a:t>
            </a:r>
            <a:r>
              <a:rPr lang="en-US" sz="1600" dirty="0" smtClean="0">
                <a:latin typeface="Trebuchet MS" charset="0"/>
                <a:ea typeface="Trebuchet MS" charset="0"/>
                <a:cs typeface="Trebuchet MS" charset="0"/>
              </a:rPr>
              <a:t>Facility</a:t>
            </a:r>
            <a:endParaRPr lang="en-US" sz="1600" dirty="0">
              <a:latin typeface="Trebuchet MS" charset="0"/>
              <a:ea typeface="Trebuchet MS" charset="0"/>
              <a:cs typeface="Trebuchet MS" charset="0"/>
            </a:endParaRPr>
          </a:p>
        </p:txBody>
      </p:sp>
    </p:spTree>
    <p:extLst>
      <p:ext uri="{BB962C8B-B14F-4D97-AF65-F5344CB8AC3E}">
        <p14:creationId xmlns:p14="http://schemas.microsoft.com/office/powerpoint/2010/main" val="14327511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0" y="514350"/>
            <a:ext cx="9144000" cy="1077218"/>
          </a:xfrm>
          <a:prstGeom prst="rect">
            <a:avLst/>
          </a:prstGeom>
          <a:noFill/>
        </p:spPr>
        <p:txBody>
          <a:bodyPr wrap="square">
            <a:spAutoFit/>
          </a:bodyPr>
          <a:lstStyle/>
          <a:p>
            <a:r>
              <a:rPr lang="en-US" b="1" dirty="0" smtClean="0">
                <a:solidFill>
                  <a:srgbClr val="12252D"/>
                </a:solidFill>
                <a:latin typeface="Raleway" charset="0"/>
                <a:ea typeface="Raleway" charset="0"/>
                <a:cs typeface="Raleway" charset="0"/>
              </a:rPr>
              <a:t>Selected Research Projects </a:t>
            </a:r>
            <a:br>
              <a:rPr lang="en-US" b="1" dirty="0" smtClean="0">
                <a:solidFill>
                  <a:srgbClr val="12252D"/>
                </a:solidFill>
                <a:latin typeface="Raleway" charset="0"/>
                <a:ea typeface="Raleway" charset="0"/>
                <a:cs typeface="Raleway" charset="0"/>
              </a:rPr>
            </a:br>
            <a:r>
              <a:rPr lang="en-US" b="1" dirty="0" smtClean="0">
                <a:solidFill>
                  <a:srgbClr val="12252D"/>
                </a:solidFill>
                <a:latin typeface="Raleway" charset="0"/>
                <a:ea typeface="Raleway" charset="0"/>
                <a:cs typeface="Raleway" charset="0"/>
              </a:rPr>
              <a:t>from DSPG 2016</a:t>
            </a:r>
            <a:endParaRPr lang="en-US" b="1" i="1" dirty="0">
              <a:solidFill>
                <a:srgbClr val="12252D"/>
              </a:solidFill>
              <a:effectLst>
                <a:outerShdw blurRad="50800" dist="38100" dir="2700000" algn="tl" rotWithShape="0">
                  <a:srgbClr val="000000">
                    <a:alpha val="43000"/>
                  </a:srgbClr>
                </a:outerShdw>
              </a:effectLst>
              <a:latin typeface="Raleway" charset="0"/>
              <a:ea typeface="Raleway" charset="0"/>
              <a:cs typeface="Raleway" charset="0"/>
            </a:endParaRPr>
          </a:p>
        </p:txBody>
      </p:sp>
      <p:pic>
        <p:nvPicPr>
          <p:cNvPr id="5" name="Picture 4" descr="MacHD:Users:paulheilker:Desktop:Group_window.jpg"/>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657350"/>
            <a:ext cx="4114800" cy="2514600"/>
          </a:xfrm>
          <a:prstGeom prst="rect">
            <a:avLst/>
          </a:prstGeom>
          <a:ln>
            <a:noFill/>
          </a:ln>
          <a:effectLst/>
        </p:spPr>
      </p:pic>
    </p:spTree>
    <p:extLst>
      <p:ext uri="{BB962C8B-B14F-4D97-AF65-F5344CB8AC3E}">
        <p14:creationId xmlns:p14="http://schemas.microsoft.com/office/powerpoint/2010/main" val="82640640"/>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78015"/>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Research Method</a:t>
            </a:r>
            <a:endParaRPr lang="en-US" sz="3000" b="1" dirty="0">
              <a:solidFill>
                <a:srgbClr val="12252D"/>
              </a:solidFill>
              <a:latin typeface="Raleway" charset="0"/>
              <a:ea typeface="Raleway" charset="0"/>
              <a:cs typeface="Raleway" charset="0"/>
            </a:endParaRPr>
          </a:p>
        </p:txBody>
      </p:sp>
      <p:pic>
        <p:nvPicPr>
          <p:cNvPr id="3" name="Picture 2"/>
          <p:cNvPicPr>
            <a:picLocks noChangeAspect="1"/>
          </p:cNvPicPr>
          <p:nvPr/>
        </p:nvPicPr>
        <p:blipFill>
          <a:blip r:embed="rId3"/>
          <a:stretch>
            <a:fillRect/>
          </a:stretch>
        </p:blipFill>
        <p:spPr>
          <a:xfrm>
            <a:off x="4114800" y="1810765"/>
            <a:ext cx="4204780" cy="2181464"/>
          </a:xfrm>
          <a:prstGeom prst="rect">
            <a:avLst/>
          </a:prstGeom>
        </p:spPr>
      </p:pic>
      <p:sp>
        <p:nvSpPr>
          <p:cNvPr id="4" name="TextBox 3"/>
          <p:cNvSpPr txBox="1"/>
          <p:nvPr/>
        </p:nvSpPr>
        <p:spPr>
          <a:xfrm>
            <a:off x="457200" y="920731"/>
            <a:ext cx="8014780" cy="830997"/>
          </a:xfrm>
          <a:prstGeom prst="rect">
            <a:avLst/>
          </a:prstGeom>
          <a:noFill/>
        </p:spPr>
        <p:txBody>
          <a:bodyPr wrap="square" rtlCol="0">
            <a:spAutoFit/>
          </a:bodyPr>
          <a:lstStyle/>
          <a:p>
            <a:pPr marL="342900" indent="-342900">
              <a:buFont typeface="Arial" charset="0"/>
              <a:buChar char="•"/>
            </a:pPr>
            <a:r>
              <a:rPr lang="en-US" sz="1600" dirty="0" smtClean="0">
                <a:solidFill>
                  <a:srgbClr val="12252D"/>
                </a:solidFill>
                <a:latin typeface="Trebuchet MS" charset="0"/>
                <a:ea typeface="Trebuchet MS" charset="0"/>
                <a:cs typeface="Trebuchet MS" charset="0"/>
              </a:rPr>
              <a:t>Projects start with engagement with community leaders, and identification of the research questions. </a:t>
            </a:r>
          </a:p>
          <a:p>
            <a:pPr marL="342900" indent="-342900">
              <a:buFont typeface="Arial" charset="0"/>
              <a:buChar char="•"/>
            </a:pPr>
            <a:r>
              <a:rPr lang="en-US" sz="1600" dirty="0" smtClean="0">
                <a:solidFill>
                  <a:srgbClr val="12252D"/>
                </a:solidFill>
                <a:latin typeface="Trebuchet MS" charset="0"/>
                <a:ea typeface="Trebuchet MS" charset="0"/>
                <a:cs typeface="Trebuchet MS" charset="0"/>
              </a:rPr>
              <a:t>Review of literature to identify current practice and working hypotheses.</a:t>
            </a:r>
            <a:endParaRPr lang="en-US" sz="1600" dirty="0">
              <a:solidFill>
                <a:srgbClr val="12252D"/>
              </a:solidFill>
              <a:latin typeface="Trebuchet MS" charset="0"/>
              <a:ea typeface="Trebuchet MS" charset="0"/>
              <a:cs typeface="Trebuchet MS" charset="0"/>
            </a:endParaRPr>
          </a:p>
        </p:txBody>
      </p:sp>
      <p:sp>
        <p:nvSpPr>
          <p:cNvPr id="5" name="TextBox 4"/>
          <p:cNvSpPr txBox="1"/>
          <p:nvPr/>
        </p:nvSpPr>
        <p:spPr>
          <a:xfrm>
            <a:off x="457200" y="1733550"/>
            <a:ext cx="3505200" cy="1815882"/>
          </a:xfrm>
          <a:prstGeom prst="rect">
            <a:avLst/>
          </a:prstGeom>
          <a:noFill/>
        </p:spPr>
        <p:txBody>
          <a:bodyPr wrap="square" rtlCol="0">
            <a:spAutoFit/>
          </a:bodyPr>
          <a:lstStyle/>
          <a:p>
            <a:pPr marL="342900" indent="-342900">
              <a:buFont typeface="Arial" charset="0"/>
              <a:buChar char="•"/>
            </a:pPr>
            <a:r>
              <a:rPr lang="en-US" sz="1600" dirty="0" smtClean="0">
                <a:solidFill>
                  <a:srgbClr val="12252D"/>
                </a:solidFill>
                <a:latin typeface="Trebuchet MS" charset="0"/>
                <a:ea typeface="Trebuchet MS" charset="0"/>
                <a:cs typeface="Trebuchet MS" charset="0"/>
              </a:rPr>
              <a:t>Identify data sources </a:t>
            </a:r>
            <a:br>
              <a:rPr lang="en-US" sz="1600" dirty="0" smtClean="0">
                <a:solidFill>
                  <a:srgbClr val="12252D"/>
                </a:solidFill>
                <a:latin typeface="Trebuchet MS" charset="0"/>
                <a:ea typeface="Trebuchet MS" charset="0"/>
                <a:cs typeface="Trebuchet MS" charset="0"/>
              </a:rPr>
            </a:br>
            <a:r>
              <a:rPr lang="en-US" sz="1600" dirty="0" smtClean="0">
                <a:solidFill>
                  <a:srgbClr val="12252D"/>
                </a:solidFill>
                <a:latin typeface="Trebuchet MS" charset="0"/>
                <a:ea typeface="Trebuchet MS" charset="0"/>
                <a:cs typeface="Trebuchet MS" charset="0"/>
              </a:rPr>
              <a:t>(i.e., designed data collections, administrative, opportunity, and procedural data) for inventory, acquisition, and preparation. </a:t>
            </a:r>
          </a:p>
          <a:p>
            <a:pPr marL="342900" indent="-342900">
              <a:buFont typeface="Arial" charset="0"/>
              <a:buChar char="•"/>
            </a:pPr>
            <a:r>
              <a:rPr lang="en-US" sz="1600" dirty="0" smtClean="0">
                <a:solidFill>
                  <a:srgbClr val="12252D"/>
                </a:solidFill>
                <a:latin typeface="Trebuchet MS" charset="0"/>
                <a:ea typeface="Trebuchet MS" charset="0"/>
                <a:cs typeface="Trebuchet MS" charset="0"/>
              </a:rPr>
              <a:t>Address questions through modeling and analyses.</a:t>
            </a: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090926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722313" y="1504950"/>
            <a:ext cx="7772400" cy="2209800"/>
          </a:xfrm>
        </p:spPr>
        <p:txBody>
          <a:bodyPr>
            <a:noAutofit/>
          </a:bodyPr>
          <a:lstStyle/>
          <a:p>
            <a:pPr algn="ctr"/>
            <a:r>
              <a:rPr lang="en-US" dirty="0" smtClean="0">
                <a:solidFill>
                  <a:srgbClr val="5D89B4"/>
                </a:solidFill>
                <a:latin typeface="Raleway" charset="0"/>
                <a:ea typeface="Raleway" charset="0"/>
                <a:cs typeface="Raleway" charset="0"/>
              </a:rPr>
              <a:t>Arlington County </a:t>
            </a:r>
            <a:br>
              <a:rPr lang="en-US" dirty="0" smtClean="0">
                <a:solidFill>
                  <a:srgbClr val="5D89B4"/>
                </a:solidFill>
                <a:latin typeface="Raleway" charset="0"/>
                <a:ea typeface="Raleway" charset="0"/>
                <a:cs typeface="Raleway" charset="0"/>
              </a:rPr>
            </a:br>
            <a:r>
              <a:rPr lang="en-US" dirty="0" smtClean="0">
                <a:solidFill>
                  <a:srgbClr val="5D89B4"/>
                </a:solidFill>
                <a:latin typeface="Raleway" charset="0"/>
                <a:ea typeface="Raleway" charset="0"/>
                <a:cs typeface="Raleway" charset="0"/>
              </a:rPr>
              <a:t>FIRE/EMS 911 Data</a:t>
            </a: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518811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3"/>
          <p:cNvSpPr>
            <a:spLocks noGrp="1"/>
          </p:cNvSpPr>
          <p:nvPr>
            <p:ph type="title"/>
          </p:nvPr>
        </p:nvSpPr>
        <p:spPr>
          <a:xfrm>
            <a:off x="445040" y="133349"/>
            <a:ext cx="8229600" cy="738657"/>
          </a:xfrm>
        </p:spPr>
        <p:txBody>
          <a:bodyPr>
            <a:normAutofit/>
          </a:bodyPr>
          <a:lstStyle/>
          <a:p>
            <a:pPr algn="l"/>
            <a:r>
              <a:rPr lang="en-US" sz="3000" b="1" dirty="0" smtClean="0">
                <a:latin typeface="Raleway" charset="0"/>
                <a:ea typeface="Raleway" charset="0"/>
                <a:cs typeface="Raleway" charset="0"/>
              </a:rPr>
              <a:t>Who Are We?</a:t>
            </a:r>
            <a:endParaRPr lang="en-US" sz="3000" b="1" dirty="0">
              <a:latin typeface="Raleway" charset="0"/>
              <a:ea typeface="Raleway" charset="0"/>
              <a:cs typeface="Raleway" charset="0"/>
            </a:endParaRPr>
          </a:p>
        </p:txBody>
      </p:sp>
      <p:sp>
        <p:nvSpPr>
          <p:cNvPr id="4" name="Content Placeholder 2"/>
          <p:cNvSpPr txBox="1">
            <a:spLocks/>
          </p:cNvSpPr>
          <p:nvPr/>
        </p:nvSpPr>
        <p:spPr>
          <a:xfrm>
            <a:off x="838200" y="895350"/>
            <a:ext cx="7696200" cy="1981200"/>
          </a:xfrm>
          <a:prstGeom prst="rect">
            <a:avLst/>
          </a:prstGeom>
          <a:noFill/>
        </p:spPr>
        <p:txBody>
          <a:bodyPr>
            <a:noAutofit/>
          </a:bodyPr>
          <a:lst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b="1" dirty="0" smtClean="0">
                <a:solidFill>
                  <a:srgbClr val="5D89B4"/>
                </a:solidFill>
                <a:effectLst>
                  <a:outerShdw sx="1000" sy="1000" algn="tl" rotWithShape="0">
                    <a:srgbClr val="000000"/>
                  </a:outerShdw>
                </a:effectLst>
                <a:latin typeface="Trebuchet MS" charset="0"/>
                <a:ea typeface="Trebuchet MS" charset="0"/>
                <a:cs typeface="Trebuchet MS" charset="0"/>
              </a:rPr>
              <a:t>Social and Decision Analytics Laboratory </a:t>
            </a:r>
            <a:r>
              <a:rPr lang="en-US" sz="2000" b="1" dirty="0" smtClean="0">
                <a:solidFill>
                  <a:srgbClr val="5D89B4"/>
                </a:solidFill>
                <a:latin typeface="Trebuchet MS" charset="0"/>
                <a:ea typeface="Trebuchet MS" charset="0"/>
                <a:cs typeface="Trebuchet MS" charset="0"/>
              </a:rPr>
              <a:t>is part of </a:t>
            </a:r>
            <a:br>
              <a:rPr lang="en-US" sz="2000" b="1" dirty="0" smtClean="0">
                <a:solidFill>
                  <a:srgbClr val="5D89B4"/>
                </a:solidFill>
                <a:latin typeface="Trebuchet MS" charset="0"/>
                <a:ea typeface="Trebuchet MS" charset="0"/>
                <a:cs typeface="Trebuchet MS" charset="0"/>
              </a:rPr>
            </a:br>
            <a:r>
              <a:rPr lang="en-US" sz="2000" b="1" dirty="0" smtClean="0">
                <a:solidFill>
                  <a:srgbClr val="5D89B4"/>
                </a:solidFill>
                <a:latin typeface="Trebuchet MS" charset="0"/>
                <a:ea typeface="Trebuchet MS" charset="0"/>
                <a:cs typeface="Trebuchet MS" charset="0"/>
              </a:rPr>
              <a:t>the Biocomplexity Institute of Virginia Tech </a:t>
            </a:r>
          </a:p>
          <a:p>
            <a:r>
              <a:rPr lang="en-US" sz="1600" dirty="0" smtClean="0">
                <a:solidFill>
                  <a:srgbClr val="12252D"/>
                </a:solidFill>
                <a:latin typeface="Trebuchet MS" charset="0"/>
                <a:ea typeface="Trebuchet MS" charset="0"/>
                <a:cs typeface="Trebuchet MS" charset="0"/>
              </a:rPr>
              <a:t>The study of life and environment as a </a:t>
            </a:r>
            <a:r>
              <a:rPr lang="en-US" sz="1600" dirty="0" smtClean="0">
                <a:solidFill>
                  <a:srgbClr val="12252D"/>
                </a:solidFill>
                <a:effectLst>
                  <a:outerShdw sx="1000" sy="1000" algn="tl" rotWithShape="0">
                    <a:srgbClr val="000000"/>
                  </a:outerShdw>
                </a:effectLst>
                <a:latin typeface="Trebuchet MS" charset="0"/>
                <a:ea typeface="Trebuchet MS" charset="0"/>
                <a:cs typeface="Trebuchet MS" charset="0"/>
              </a:rPr>
              <a:t>complex system</a:t>
            </a:r>
          </a:p>
          <a:p>
            <a:r>
              <a:rPr lang="en-US" sz="1600" dirty="0" smtClean="0">
                <a:solidFill>
                  <a:srgbClr val="12252D"/>
                </a:solidFill>
                <a:latin typeface="Trebuchet MS" charset="0"/>
                <a:ea typeface="Trebuchet MS" charset="0"/>
                <a:cs typeface="Trebuchet MS" charset="0"/>
              </a:rPr>
              <a:t>Understanding biology </a:t>
            </a:r>
            <a:r>
              <a:rPr lang="en-US" sz="1600" dirty="0" smtClean="0">
                <a:solidFill>
                  <a:srgbClr val="12252D"/>
                </a:solidFill>
                <a:effectLst>
                  <a:outerShdw sx="1000" sy="1000" algn="tl" rotWithShape="0">
                    <a:srgbClr val="000000"/>
                  </a:outerShdw>
                </a:effectLst>
                <a:latin typeface="Trebuchet MS" charset="0"/>
                <a:ea typeface="Trebuchet MS" charset="0"/>
                <a:cs typeface="Trebuchet MS" charset="0"/>
              </a:rPr>
              <a:t>in the context of </a:t>
            </a:r>
            <a:r>
              <a:rPr lang="en-US" sz="1600" dirty="0" smtClean="0">
                <a:solidFill>
                  <a:srgbClr val="12252D"/>
                </a:solidFill>
                <a:latin typeface="Trebuchet MS" charset="0"/>
                <a:ea typeface="Trebuchet MS" charset="0"/>
                <a:cs typeface="Trebuchet MS" charset="0"/>
              </a:rPr>
              <a:t>ecosystems</a:t>
            </a:r>
            <a:br>
              <a:rPr lang="en-US" sz="1600" dirty="0" smtClean="0">
                <a:solidFill>
                  <a:srgbClr val="12252D"/>
                </a:solidFill>
                <a:latin typeface="Trebuchet MS" charset="0"/>
                <a:ea typeface="Trebuchet MS" charset="0"/>
                <a:cs typeface="Trebuchet MS" charset="0"/>
              </a:rPr>
            </a:br>
            <a:r>
              <a:rPr lang="en-US" sz="1600" dirty="0" smtClean="0">
                <a:solidFill>
                  <a:srgbClr val="12252D"/>
                </a:solidFill>
                <a:latin typeface="Trebuchet MS" charset="0"/>
                <a:ea typeface="Trebuchet MS" charset="0"/>
                <a:cs typeface="Trebuchet MS" charset="0"/>
              </a:rPr>
              <a:t>and human-created systems</a:t>
            </a:r>
          </a:p>
          <a:p>
            <a:r>
              <a:rPr lang="en-US" sz="1600" dirty="0" smtClean="0">
                <a:solidFill>
                  <a:srgbClr val="12252D"/>
                </a:solidFill>
                <a:effectLst>
                  <a:outerShdw sx="1000" sy="1000" algn="tl" rotWithShape="0">
                    <a:srgbClr val="000000"/>
                  </a:outerShdw>
                </a:effectLst>
                <a:latin typeface="Trebuchet MS" charset="0"/>
                <a:ea typeface="Trebuchet MS" charset="0"/>
                <a:cs typeface="Trebuchet MS" charset="0"/>
              </a:rPr>
              <a:t>Transdisciplinary</a:t>
            </a:r>
            <a:r>
              <a:rPr lang="en-US" sz="1600" dirty="0" smtClean="0">
                <a:solidFill>
                  <a:srgbClr val="12252D"/>
                </a:solidFill>
                <a:latin typeface="Trebuchet MS" charset="0"/>
                <a:ea typeface="Trebuchet MS" charset="0"/>
                <a:cs typeface="Trebuchet MS" charset="0"/>
              </a:rPr>
              <a:t> team science </a:t>
            </a:r>
            <a:r>
              <a:rPr lang="en-US" sz="1600" dirty="0" smtClean="0">
                <a:solidFill>
                  <a:srgbClr val="12252D"/>
                </a:solidFill>
                <a:effectLst>
                  <a:outerShdw sx="1000" sy="1000" algn="tl" rotWithShape="0">
                    <a:srgbClr val="000000"/>
                  </a:outerShdw>
                </a:effectLst>
                <a:latin typeface="Trebuchet MS" charset="0"/>
                <a:ea typeface="Trebuchet MS" charset="0"/>
                <a:cs typeface="Trebuchet MS" charset="0"/>
              </a:rPr>
              <a:t>“From Molecules to Policy”</a:t>
            </a:r>
            <a:r>
              <a:rPr lang="en-US" sz="1600" dirty="0" smtClean="0">
                <a:solidFill>
                  <a:srgbClr val="12252D"/>
                </a:solidFill>
                <a:latin typeface="Trebuchet MS" charset="0"/>
                <a:ea typeface="Trebuchet MS" charset="0"/>
                <a:cs typeface="Trebuchet MS" charset="0"/>
              </a:rPr>
              <a:t> </a:t>
            </a:r>
          </a:p>
        </p:txBody>
      </p:sp>
      <p:sp>
        <p:nvSpPr>
          <p:cNvPr id="5" name="TextBox 4"/>
          <p:cNvSpPr txBox="1"/>
          <p:nvPr/>
        </p:nvSpPr>
        <p:spPr>
          <a:xfrm>
            <a:off x="321733" y="4842933"/>
            <a:ext cx="184666" cy="400110"/>
          </a:xfrm>
          <a:prstGeom prst="rect">
            <a:avLst/>
          </a:prstGeom>
          <a:noFill/>
        </p:spPr>
        <p:txBody>
          <a:bodyPr wrap="none" rtlCol="0">
            <a:spAutoFit/>
          </a:bodyPr>
          <a:lstStyle/>
          <a:p>
            <a:pPr marL="0"/>
            <a:endParaRPr lang="en-US" sz="2000" dirty="0">
              <a:latin typeface="Gill Sans Light"/>
              <a:cs typeface="Gill Sans Light"/>
            </a:endParaRPr>
          </a:p>
        </p:txBody>
      </p:sp>
      <p:pic>
        <p:nvPicPr>
          <p:cNvPr id="6" name="Picture 5" descr="Untitled.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tretch>
            <a:fillRect/>
          </a:stretch>
        </p:blipFill>
        <p:spPr>
          <a:xfrm>
            <a:off x="888460" y="2972566"/>
            <a:ext cx="6019800" cy="1351784"/>
          </a:xfrm>
          <a:prstGeom prst="rect">
            <a:avLst/>
          </a:prstGeom>
        </p:spPr>
      </p:pic>
    </p:spTree>
    <p:extLst>
      <p:ext uri="{BB962C8B-B14F-4D97-AF65-F5344CB8AC3E}">
        <p14:creationId xmlns:p14="http://schemas.microsoft.com/office/powerpoint/2010/main" val="619830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114300"/>
            <a:ext cx="8042363" cy="857250"/>
          </a:xfrm>
          <a:prstGeom prst="rect">
            <a:avLst/>
          </a:prstGeom>
        </p:spPr>
        <p:txBody>
          <a:bodyPr>
            <a:noAutofit/>
          </a:bodyPr>
          <a:lstStyle/>
          <a:p>
            <a:pPr algn="l">
              <a:lnSpc>
                <a:spcPct val="80000"/>
              </a:lnSpc>
            </a:pPr>
            <a:r>
              <a:rPr lang="en-US" sz="3000" b="1" dirty="0" smtClean="0">
                <a:solidFill>
                  <a:srgbClr val="12252D"/>
                </a:solidFill>
                <a:latin typeface="Raleway" charset="0"/>
                <a:ea typeface="Raleway" charset="0"/>
                <a:cs typeface="Raleway" charset="0"/>
              </a:rPr>
              <a:t>Arlington County Fire Department</a:t>
            </a:r>
            <a:endParaRPr lang="en-US" sz="3000" b="1" dirty="0">
              <a:solidFill>
                <a:srgbClr val="12252D"/>
              </a:solidFill>
              <a:latin typeface="Raleway" charset="0"/>
              <a:ea typeface="Raleway" charset="0"/>
              <a:cs typeface="Raleway" charset="0"/>
            </a:endParaRPr>
          </a:p>
        </p:txBody>
      </p:sp>
      <p:sp>
        <p:nvSpPr>
          <p:cNvPr id="3" name="Content Placeholder 2"/>
          <p:cNvSpPr>
            <a:spLocks noGrp="1"/>
          </p:cNvSpPr>
          <p:nvPr>
            <p:ph idx="4294967295"/>
          </p:nvPr>
        </p:nvSpPr>
        <p:spPr>
          <a:xfrm>
            <a:off x="4328056" y="2838450"/>
            <a:ext cx="4232275" cy="1485900"/>
          </a:xfrm>
          <a:prstGeom prst="rect">
            <a:avLst/>
          </a:prstGeom>
        </p:spPr>
        <p:txBody>
          <a:bodyPr>
            <a:noAutofit/>
          </a:bodyPr>
          <a:lstStyle/>
          <a:p>
            <a:pPr marL="0" indent="0">
              <a:lnSpc>
                <a:spcPct val="90000"/>
              </a:lnSpc>
              <a:buNone/>
            </a:pPr>
            <a:r>
              <a:rPr lang="en-US" sz="1600" b="1" dirty="0" smtClean="0">
                <a:solidFill>
                  <a:srgbClr val="12252D"/>
                </a:solidFill>
                <a:latin typeface="Trebuchet MS" charset="0"/>
                <a:ea typeface="Trebuchet MS" charset="0"/>
                <a:cs typeface="Trebuchet MS" charset="0"/>
              </a:rPr>
              <a:t>Situational Awareness</a:t>
            </a:r>
            <a:endParaRPr lang="en-US" sz="1600" b="1" dirty="0">
              <a:solidFill>
                <a:srgbClr val="12252D"/>
              </a:solidFill>
              <a:latin typeface="Trebuchet MS" charset="0"/>
              <a:ea typeface="Trebuchet MS" charset="0"/>
              <a:cs typeface="Trebuchet MS" charset="0"/>
            </a:endParaRPr>
          </a:p>
          <a:p>
            <a:pPr>
              <a:lnSpc>
                <a:spcPct val="90000"/>
              </a:lnSpc>
            </a:pPr>
            <a:r>
              <a:rPr lang="en-US" sz="1600" dirty="0">
                <a:solidFill>
                  <a:srgbClr val="12252D"/>
                </a:solidFill>
                <a:latin typeface="Trebuchet MS" charset="0"/>
                <a:ea typeface="Trebuchet MS" charset="0"/>
                <a:cs typeface="Trebuchet MS" charset="0"/>
              </a:rPr>
              <a:t>Emergency 911 </a:t>
            </a:r>
            <a:r>
              <a:rPr lang="en-US" sz="1600" dirty="0" smtClean="0">
                <a:solidFill>
                  <a:srgbClr val="12252D"/>
                </a:solidFill>
                <a:latin typeface="Trebuchet MS" charset="0"/>
                <a:ea typeface="Trebuchet MS" charset="0"/>
                <a:cs typeface="Trebuchet MS" charset="0"/>
              </a:rPr>
              <a:t>calls</a:t>
            </a:r>
          </a:p>
          <a:p>
            <a:r>
              <a:rPr lang="en-US" sz="1600" dirty="0" smtClean="0">
                <a:solidFill>
                  <a:srgbClr val="12252D"/>
                </a:solidFill>
                <a:latin typeface="Trebuchet MS" charset="0"/>
                <a:ea typeface="Trebuchet MS" charset="0"/>
                <a:cs typeface="Trebuchet MS" charset="0"/>
              </a:rPr>
              <a:t>Non</a:t>
            </a:r>
            <a:r>
              <a:rPr lang="en-US" sz="1600" dirty="0">
                <a:solidFill>
                  <a:srgbClr val="12252D"/>
                </a:solidFill>
                <a:latin typeface="Trebuchet MS" charset="0"/>
                <a:ea typeface="Trebuchet MS" charset="0"/>
                <a:cs typeface="Trebuchet MS" charset="0"/>
              </a:rPr>
              <a:t>-profit </a:t>
            </a:r>
            <a:r>
              <a:rPr lang="en-US" sz="1600" dirty="0" smtClean="0">
                <a:solidFill>
                  <a:srgbClr val="12252D"/>
                </a:solidFill>
                <a:latin typeface="Trebuchet MS" charset="0"/>
                <a:ea typeface="Trebuchet MS" charset="0"/>
                <a:cs typeface="Trebuchet MS" charset="0"/>
              </a:rPr>
              <a:t>networks and </a:t>
            </a:r>
            <a:r>
              <a:rPr lang="en-US" sz="1600" dirty="0">
                <a:solidFill>
                  <a:srgbClr val="12252D"/>
                </a:solidFill>
                <a:latin typeface="Trebuchet MS" charset="0"/>
                <a:ea typeface="Trebuchet MS" charset="0"/>
                <a:cs typeface="Trebuchet MS" charset="0"/>
              </a:rPr>
              <a:t>social </a:t>
            </a:r>
            <a:r>
              <a:rPr lang="en-US" sz="1600" dirty="0" smtClean="0">
                <a:solidFill>
                  <a:srgbClr val="12252D"/>
                </a:solidFill>
                <a:latin typeface="Trebuchet MS" charset="0"/>
                <a:ea typeface="Trebuchet MS" charset="0"/>
                <a:cs typeface="Trebuchet MS" charset="0"/>
              </a:rPr>
              <a:t>cohesion </a:t>
            </a:r>
            <a:r>
              <a:rPr lang="en-US" sz="1600" dirty="0">
                <a:solidFill>
                  <a:srgbClr val="12252D"/>
                </a:solidFill>
                <a:latin typeface="Trebuchet MS" charset="0"/>
                <a:ea typeface="Trebuchet MS" charset="0"/>
                <a:cs typeface="Trebuchet MS" charset="0"/>
              </a:rPr>
              <a:t>of neighborhoods</a:t>
            </a:r>
          </a:p>
          <a:p>
            <a:r>
              <a:rPr lang="en-US" sz="1600" dirty="0" smtClean="0">
                <a:solidFill>
                  <a:srgbClr val="12252D"/>
                </a:solidFill>
                <a:latin typeface="Trebuchet MS" charset="0"/>
                <a:ea typeface="Trebuchet MS" charset="0"/>
                <a:cs typeface="Trebuchet MS" charset="0"/>
              </a:rPr>
              <a:t>Map </a:t>
            </a:r>
            <a:r>
              <a:rPr lang="en-US" sz="1600" dirty="0">
                <a:solidFill>
                  <a:srgbClr val="12252D"/>
                </a:solidFill>
                <a:latin typeface="Trebuchet MS" charset="0"/>
                <a:ea typeface="Trebuchet MS" charset="0"/>
                <a:cs typeface="Trebuchet MS" charset="0"/>
              </a:rPr>
              <a:t>the “age” of the </a:t>
            </a:r>
            <a:r>
              <a:rPr lang="en-US" sz="1600" dirty="0" smtClean="0">
                <a:solidFill>
                  <a:srgbClr val="12252D"/>
                </a:solidFill>
                <a:latin typeface="Trebuchet MS" charset="0"/>
                <a:ea typeface="Trebuchet MS" charset="0"/>
                <a:cs typeface="Trebuchet MS" charset="0"/>
              </a:rPr>
              <a:t>county</a:t>
            </a:r>
            <a:endParaRPr lang="en-US" sz="1600" dirty="0">
              <a:solidFill>
                <a:srgbClr val="12252D"/>
              </a:solidFill>
              <a:latin typeface="Trebuchet MS" charset="0"/>
              <a:ea typeface="Trebuchet MS" charset="0"/>
              <a:cs typeface="Trebuchet MS" charset="0"/>
            </a:endParaRPr>
          </a:p>
          <a:p>
            <a:pPr marL="338138" indent="0">
              <a:buNone/>
            </a:pPr>
            <a:endParaRPr lang="en-US" sz="1600" dirty="0">
              <a:solidFill>
                <a:srgbClr val="12252D"/>
              </a:solidFill>
              <a:latin typeface="Trebuchet MS" charset="0"/>
              <a:ea typeface="Trebuchet MS" charset="0"/>
              <a:cs typeface="Trebuchet MS" charset="0"/>
            </a:endParaRPr>
          </a:p>
        </p:txBody>
      </p:sp>
      <p:pic>
        <p:nvPicPr>
          <p:cNvPr id="4" name="Picture 3" descr="Screen Shot 2014-10-11 at 7.28.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63" y="2052077"/>
            <a:ext cx="3146136" cy="2214802"/>
          </a:xfrm>
          <a:prstGeom prst="rect">
            <a:avLst/>
          </a:prstGeom>
          <a:ln>
            <a:noFill/>
          </a:ln>
          <a:effectLst/>
        </p:spPr>
      </p:pic>
      <p:pic>
        <p:nvPicPr>
          <p:cNvPr id="6" name="Picture 5" descr="Screen Shot 2014-10-11 at 7.31.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056" y="1144955"/>
            <a:ext cx="4171507" cy="1573695"/>
          </a:xfrm>
          <a:prstGeom prst="rect">
            <a:avLst/>
          </a:prstGeom>
          <a:ln w="28575" cmpd="sng">
            <a:noFill/>
          </a:ln>
          <a:effectLst/>
        </p:spPr>
      </p:pic>
      <p:sp>
        <p:nvSpPr>
          <p:cNvPr id="7" name="TextBox 6"/>
          <p:cNvSpPr txBox="1"/>
          <p:nvPr/>
        </p:nvSpPr>
        <p:spPr>
          <a:xfrm>
            <a:off x="874229" y="1044741"/>
            <a:ext cx="3870287" cy="830997"/>
          </a:xfrm>
          <a:prstGeom prst="rect">
            <a:avLst/>
          </a:prstGeom>
          <a:noFill/>
        </p:spPr>
        <p:txBody>
          <a:bodyPr wrap="square" rtlCol="0">
            <a:spAutoFit/>
          </a:bodyPr>
          <a:lstStyle/>
          <a:p>
            <a:r>
              <a:rPr lang="en-US" sz="1600" dirty="0" smtClean="0">
                <a:solidFill>
                  <a:srgbClr val="12252D"/>
                </a:solidFill>
                <a:latin typeface="Trebuchet MS" charset="0"/>
                <a:ea typeface="Trebuchet MS" charset="0"/>
                <a:cs typeface="Trebuchet MS" charset="0"/>
              </a:rPr>
              <a:t>Improve quality </a:t>
            </a:r>
            <a:r>
              <a:rPr lang="en-US" sz="1600" dirty="0">
                <a:solidFill>
                  <a:srgbClr val="12252D"/>
                </a:solidFill>
                <a:latin typeface="Trebuchet MS" charset="0"/>
                <a:ea typeface="Trebuchet MS" charset="0"/>
                <a:cs typeface="Trebuchet MS" charset="0"/>
              </a:rPr>
              <a:t>of life and services while accelerating the county’s </a:t>
            </a:r>
            <a:r>
              <a:rPr lang="en-US" sz="1600" dirty="0" smtClean="0">
                <a:solidFill>
                  <a:srgbClr val="12252D"/>
                </a:solidFill>
                <a:latin typeface="Trebuchet MS" charset="0"/>
                <a:ea typeface="Trebuchet MS" charset="0"/>
                <a:cs typeface="Trebuchet MS" charset="0"/>
              </a:rPr>
              <a:t>efficiency </a:t>
            </a:r>
            <a:r>
              <a:rPr lang="en-US" sz="1600" dirty="0">
                <a:solidFill>
                  <a:srgbClr val="12252D"/>
                </a:solidFill>
                <a:latin typeface="Trebuchet MS" charset="0"/>
                <a:ea typeface="Trebuchet MS" charset="0"/>
                <a:cs typeface="Trebuchet MS" charset="0"/>
              </a:rPr>
              <a:t>and resiliency </a:t>
            </a:r>
            <a:r>
              <a:rPr lang="en-US" sz="1600" dirty="0" smtClean="0">
                <a:solidFill>
                  <a:srgbClr val="12252D"/>
                </a:solidFill>
                <a:latin typeface="Trebuchet MS" charset="0"/>
                <a:ea typeface="Trebuchet MS" charset="0"/>
                <a:cs typeface="Trebuchet MS" charset="0"/>
              </a:rPr>
              <a:t>	</a:t>
            </a: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020628027"/>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fema-graphic1.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819150"/>
            <a:ext cx="7156883" cy="4048085"/>
          </a:xfrm>
          <a:prstGeom prst="rect">
            <a:avLst/>
          </a:prstGeom>
        </p:spPr>
      </p:pic>
      <p:sp>
        <p:nvSpPr>
          <p:cNvPr id="11" name="TextBox 10"/>
          <p:cNvSpPr txBox="1"/>
          <p:nvPr/>
        </p:nvSpPr>
        <p:spPr>
          <a:xfrm>
            <a:off x="6096000" y="3500048"/>
            <a:ext cx="1211640" cy="830997"/>
          </a:xfrm>
          <a:prstGeom prst="rect">
            <a:avLst/>
          </a:prstGeom>
          <a:noFill/>
          <a:ln w="28575" cmpd="sng">
            <a:solidFill>
              <a:srgbClr val="5D89B4"/>
            </a:solidFill>
          </a:ln>
        </p:spPr>
        <p:txBody>
          <a:bodyPr wrap="square" rtlCol="0">
            <a:spAutoFit/>
          </a:bodyPr>
          <a:lstStyle/>
          <a:p>
            <a:pPr algn="ctr"/>
            <a:r>
              <a:rPr lang="en-US" sz="1600" b="1" dirty="0" smtClean="0">
                <a:solidFill>
                  <a:schemeClr val="bg1"/>
                </a:solidFill>
                <a:latin typeface="Trebuchet MS" charset="0"/>
                <a:ea typeface="Trebuchet MS" charset="0"/>
                <a:cs typeface="Trebuchet MS" charset="0"/>
              </a:rPr>
              <a:t>Fire </a:t>
            </a:r>
          </a:p>
          <a:p>
            <a:pPr algn="ctr"/>
            <a:r>
              <a:rPr lang="en-US" sz="1600" b="1" dirty="0" smtClean="0">
                <a:solidFill>
                  <a:schemeClr val="bg1"/>
                </a:solidFill>
                <a:latin typeface="Trebuchet MS" charset="0"/>
                <a:ea typeface="Trebuchet MS" charset="0"/>
                <a:cs typeface="Trebuchet MS" charset="0"/>
              </a:rPr>
              <a:t>and </a:t>
            </a:r>
          </a:p>
          <a:p>
            <a:pPr algn="ctr"/>
            <a:r>
              <a:rPr lang="en-US" sz="1600" b="1" dirty="0" smtClean="0">
                <a:solidFill>
                  <a:schemeClr val="bg1"/>
                </a:solidFill>
                <a:latin typeface="Trebuchet MS" charset="0"/>
                <a:ea typeface="Trebuchet MS" charset="0"/>
                <a:cs typeface="Trebuchet MS" charset="0"/>
              </a:rPr>
              <a:t>EMS Data</a:t>
            </a:r>
            <a:endParaRPr lang="en-US" sz="1600" b="1" dirty="0">
              <a:solidFill>
                <a:schemeClr val="bg1"/>
              </a:solidFill>
              <a:latin typeface="Trebuchet MS" charset="0"/>
              <a:ea typeface="Trebuchet MS" charset="0"/>
              <a:cs typeface="Trebuchet MS" charset="0"/>
            </a:endParaRPr>
          </a:p>
        </p:txBody>
      </p:sp>
      <p:sp>
        <p:nvSpPr>
          <p:cNvPr id="2" name="TextBox 1"/>
          <p:cNvSpPr txBox="1"/>
          <p:nvPr/>
        </p:nvSpPr>
        <p:spPr>
          <a:xfrm>
            <a:off x="381000" y="361950"/>
            <a:ext cx="8618873" cy="430887"/>
          </a:xfrm>
          <a:prstGeom prst="rect">
            <a:avLst/>
          </a:prstGeom>
          <a:noFill/>
        </p:spPr>
        <p:txBody>
          <a:bodyPr wrap="square" rtlCol="0">
            <a:spAutoFit/>
          </a:bodyPr>
          <a:lstStyle/>
          <a:p>
            <a:r>
              <a:rPr lang="en-US" sz="2200" b="1" dirty="0">
                <a:solidFill>
                  <a:srgbClr val="12252D"/>
                </a:solidFill>
                <a:latin typeface="Raleway" charset="0"/>
                <a:ea typeface="Raleway" charset="0"/>
                <a:cs typeface="Raleway" charset="0"/>
              </a:rPr>
              <a:t>R</a:t>
            </a:r>
            <a:r>
              <a:rPr lang="en-US" sz="2200" b="1" dirty="0" smtClean="0">
                <a:solidFill>
                  <a:srgbClr val="12252D"/>
                </a:solidFill>
                <a:latin typeface="Raleway" charset="0"/>
                <a:ea typeface="Raleway" charset="0"/>
                <a:cs typeface="Raleway" charset="0"/>
              </a:rPr>
              <a:t>ecreate </a:t>
            </a:r>
            <a:r>
              <a:rPr lang="en-US" sz="2200" b="1" dirty="0">
                <a:solidFill>
                  <a:srgbClr val="12252D"/>
                </a:solidFill>
                <a:latin typeface="Raleway" charset="0"/>
                <a:ea typeface="Raleway" charset="0"/>
                <a:cs typeface="Raleway" charset="0"/>
              </a:rPr>
              <a:t>911 incidents, </a:t>
            </a:r>
            <a:r>
              <a:rPr lang="en-US" sz="2200" b="1" dirty="0" smtClean="0">
                <a:solidFill>
                  <a:srgbClr val="12252D"/>
                </a:solidFill>
                <a:latin typeface="Raleway" charset="0"/>
                <a:ea typeface="Raleway" charset="0"/>
                <a:cs typeface="Raleway" charset="0"/>
              </a:rPr>
              <a:t>End-to-End</a:t>
            </a:r>
            <a:r>
              <a:rPr lang="en-US" sz="2200" b="1" dirty="0">
                <a:solidFill>
                  <a:srgbClr val="12252D"/>
                </a:solidFill>
                <a:latin typeface="Raleway" charset="0"/>
                <a:ea typeface="Raleway" charset="0"/>
                <a:cs typeface="Raleway" charset="0"/>
              </a:rPr>
              <a:t>, </a:t>
            </a:r>
            <a:r>
              <a:rPr lang="en-US" sz="2200" b="1" dirty="0" smtClean="0">
                <a:solidFill>
                  <a:srgbClr val="12252D"/>
                </a:solidFill>
                <a:latin typeface="Raleway" charset="0"/>
                <a:ea typeface="Raleway" charset="0"/>
                <a:cs typeface="Raleway" charset="0"/>
              </a:rPr>
              <a:t>Through </a:t>
            </a:r>
            <a:r>
              <a:rPr lang="en-US" sz="2200" b="1" dirty="0">
                <a:solidFill>
                  <a:srgbClr val="12252D"/>
                </a:solidFill>
                <a:latin typeface="Raleway" charset="0"/>
                <a:ea typeface="Raleway" charset="0"/>
                <a:cs typeface="Raleway" charset="0"/>
              </a:rPr>
              <a:t>the </a:t>
            </a:r>
            <a:r>
              <a:rPr lang="en-US" sz="2200" b="1" dirty="0" smtClean="0">
                <a:solidFill>
                  <a:srgbClr val="12252D"/>
                </a:solidFill>
                <a:latin typeface="Raleway" charset="0"/>
                <a:ea typeface="Raleway" charset="0"/>
                <a:cs typeface="Raleway" charset="0"/>
              </a:rPr>
              <a:t>Data</a:t>
            </a:r>
            <a:endParaRPr lang="en-US" sz="2200" b="1" dirty="0">
              <a:solidFill>
                <a:srgbClr val="12252D"/>
              </a:solidFill>
              <a:latin typeface="Raleway" charset="0"/>
              <a:ea typeface="Raleway" charset="0"/>
              <a:cs typeface="Raleway" charset="0"/>
            </a:endParaRPr>
          </a:p>
        </p:txBody>
      </p:sp>
    </p:spTree>
    <p:extLst>
      <p:ext uri="{BB962C8B-B14F-4D97-AF65-F5344CB8AC3E}">
        <p14:creationId xmlns:p14="http://schemas.microsoft.com/office/powerpoint/2010/main" val="93890727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9050"/>
            <a:ext cx="9144000" cy="5143500"/>
            <a:chOff x="0" y="19050"/>
            <a:chExt cx="9144000" cy="5143500"/>
          </a:xfrm>
        </p:grpSpPr>
        <p:pic>
          <p:nvPicPr>
            <p:cNvPr id="4" name="Picture 3" descr="fema-graphic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grpSp>
          <p:nvGrpSpPr>
            <p:cNvPr id="11" name="Group 10"/>
            <p:cNvGrpSpPr/>
            <p:nvPr/>
          </p:nvGrpSpPr>
          <p:grpSpPr>
            <a:xfrm>
              <a:off x="2032000" y="3184290"/>
              <a:ext cx="6264778" cy="1603612"/>
              <a:chOff x="2032000" y="3184290"/>
              <a:chExt cx="6264778" cy="1603612"/>
            </a:xfrm>
          </p:grpSpPr>
          <p:pic>
            <p:nvPicPr>
              <p:cNvPr id="2" name="Picture 1"/>
              <p:cNvPicPr>
                <a:picLocks noChangeAspect="1"/>
              </p:cNvPicPr>
              <p:nvPr/>
            </p:nvPicPr>
            <p:blipFill>
              <a:blip r:embed="rId4"/>
              <a:stretch>
                <a:fillRect/>
              </a:stretch>
            </p:blipFill>
            <p:spPr>
              <a:xfrm>
                <a:off x="2032000" y="3184290"/>
                <a:ext cx="2959100" cy="1603612"/>
              </a:xfrm>
              <a:prstGeom prst="rect">
                <a:avLst/>
              </a:prstGeom>
            </p:spPr>
          </p:pic>
          <p:pic>
            <p:nvPicPr>
              <p:cNvPr id="6" name="Picture 5"/>
              <p:cNvPicPr>
                <a:picLocks noChangeAspect="1"/>
              </p:cNvPicPr>
              <p:nvPr/>
            </p:nvPicPr>
            <p:blipFill>
              <a:blip r:embed="rId5"/>
              <a:stretch>
                <a:fillRect/>
              </a:stretch>
            </p:blipFill>
            <p:spPr>
              <a:xfrm>
                <a:off x="5143500" y="3184290"/>
                <a:ext cx="3153278" cy="1603612"/>
              </a:xfrm>
              <a:prstGeom prst="rect">
                <a:avLst/>
              </a:prstGeom>
            </p:spPr>
          </p:pic>
        </p:grpSp>
        <p:pic>
          <p:nvPicPr>
            <p:cNvPr id="5" name="Picture 4"/>
            <p:cNvPicPr>
              <a:picLocks noChangeAspect="1"/>
            </p:cNvPicPr>
            <p:nvPr/>
          </p:nvPicPr>
          <p:blipFill>
            <a:blip r:embed="rId6"/>
            <a:stretch>
              <a:fillRect/>
            </a:stretch>
          </p:blipFill>
          <p:spPr>
            <a:xfrm>
              <a:off x="42805" y="94080"/>
              <a:ext cx="2918298" cy="1905000"/>
            </a:xfrm>
            <a:prstGeom prst="rect">
              <a:avLst/>
            </a:prstGeom>
          </p:spPr>
        </p:pic>
        <p:grpSp>
          <p:nvGrpSpPr>
            <p:cNvPr id="10" name="Group 9"/>
            <p:cNvGrpSpPr/>
            <p:nvPr/>
          </p:nvGrpSpPr>
          <p:grpSpPr>
            <a:xfrm>
              <a:off x="2845184" y="61656"/>
              <a:ext cx="4774816" cy="1422400"/>
              <a:chOff x="2845184" y="61656"/>
              <a:chExt cx="4962326" cy="1422400"/>
            </a:xfrm>
          </p:grpSpPr>
          <p:pic>
            <p:nvPicPr>
              <p:cNvPr id="7" name="Picture 6" descr="Screen Shot 2015-04-21 at 2.10.0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3459" y="61656"/>
                <a:ext cx="2664051" cy="1422400"/>
              </a:xfrm>
              <a:prstGeom prst="rect">
                <a:avLst/>
              </a:prstGeom>
            </p:spPr>
          </p:pic>
          <p:pic>
            <p:nvPicPr>
              <p:cNvPr id="8" name="Picture 7"/>
              <p:cNvPicPr>
                <a:picLocks noChangeAspect="1"/>
              </p:cNvPicPr>
              <p:nvPr/>
            </p:nvPicPr>
            <p:blipFill>
              <a:blip r:embed="rId8"/>
              <a:stretch>
                <a:fillRect/>
              </a:stretch>
            </p:blipFill>
            <p:spPr>
              <a:xfrm>
                <a:off x="2845184" y="87070"/>
                <a:ext cx="2298289" cy="1373809"/>
              </a:xfrm>
              <a:prstGeom prst="rect">
                <a:avLst/>
              </a:prstGeom>
            </p:spPr>
          </p:pic>
        </p:gr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12" y="94843"/>
              <a:ext cx="1472551" cy="1740013"/>
            </a:xfrm>
            <a:prstGeom prst="rect">
              <a:avLst/>
            </a:prstGeom>
          </p:spPr>
        </p:pic>
      </p:grpSp>
    </p:spTree>
    <p:extLst>
      <p:ext uri="{BB962C8B-B14F-4D97-AF65-F5344CB8AC3E}">
        <p14:creationId xmlns:p14="http://schemas.microsoft.com/office/powerpoint/2010/main" val="1500825584"/>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Utilization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 y="1028700"/>
            <a:ext cx="3918252" cy="3981450"/>
          </a:xfrm>
          <a:prstGeom prst="rect">
            <a:avLst/>
          </a:prstGeom>
        </p:spPr>
      </p:pic>
      <p:sp>
        <p:nvSpPr>
          <p:cNvPr id="11" name="TextBox 10"/>
          <p:cNvSpPr txBox="1"/>
          <p:nvPr/>
        </p:nvSpPr>
        <p:spPr>
          <a:xfrm>
            <a:off x="1071273" y="325219"/>
            <a:ext cx="3098412" cy="646331"/>
          </a:xfrm>
          <a:prstGeom prst="rect">
            <a:avLst/>
          </a:prstGeom>
          <a:noFill/>
        </p:spPr>
        <p:txBody>
          <a:bodyPr wrap="none" rtlCol="0">
            <a:spAutoFit/>
          </a:bodyPr>
          <a:lstStyle/>
          <a:p>
            <a:pPr marL="0" algn="ctr">
              <a:lnSpc>
                <a:spcPct val="90000"/>
              </a:lnSpc>
            </a:pPr>
            <a:r>
              <a:rPr lang="en-US" sz="2000" b="1" dirty="0" smtClean="0">
                <a:solidFill>
                  <a:srgbClr val="5D89B4"/>
                </a:solidFill>
                <a:latin typeface="Raleway" charset="0"/>
                <a:ea typeface="Raleway" charset="0"/>
                <a:cs typeface="Raleway" charset="0"/>
              </a:rPr>
              <a:t>Linking Incident Linked </a:t>
            </a:r>
            <a:br>
              <a:rPr lang="en-US" sz="2000" b="1" dirty="0" smtClean="0">
                <a:solidFill>
                  <a:srgbClr val="5D89B4"/>
                </a:solidFill>
                <a:latin typeface="Raleway" charset="0"/>
                <a:ea typeface="Raleway" charset="0"/>
                <a:cs typeface="Raleway" charset="0"/>
              </a:rPr>
            </a:br>
            <a:r>
              <a:rPr lang="en-US" sz="2000" b="1" dirty="0" smtClean="0">
                <a:solidFill>
                  <a:srgbClr val="5D89B4"/>
                </a:solidFill>
                <a:latin typeface="Raleway" charset="0"/>
                <a:ea typeface="Raleway" charset="0"/>
                <a:cs typeface="Raleway" charset="0"/>
              </a:rPr>
              <a:t>Across Time</a:t>
            </a:r>
            <a:endParaRPr lang="en-US" sz="2000" b="1" dirty="0">
              <a:solidFill>
                <a:srgbClr val="5D89B4"/>
              </a:solidFill>
              <a:latin typeface="Raleway" charset="0"/>
              <a:ea typeface="Raleway" charset="0"/>
              <a:cs typeface="Raleway" charset="0"/>
            </a:endParaRPr>
          </a:p>
        </p:txBody>
      </p:sp>
      <p:pic>
        <p:nvPicPr>
          <p:cNvPr id="2" name="Picture 1" descr="TimeOnCallByUnit2012.pdf"/>
          <p:cNvPicPr>
            <a:picLocks noChangeAspect="1"/>
          </p:cNvPicPr>
          <p:nvPr/>
        </p:nvPicPr>
        <p:blipFill rotWithShape="1">
          <a:blip r:embed="rId7" cstate="print">
            <a:extLst>
              <a:ext uri="{28A0092B-C50C-407E-A947-70E740481C1C}">
                <a14:useLocalDpi xmlns:a14="http://schemas.microsoft.com/office/drawing/2010/main"/>
              </a:ext>
            </a:extLst>
          </a:blip>
          <a:srcRect l="5883" r="22619"/>
          <a:stretch/>
        </p:blipFill>
        <p:spPr>
          <a:xfrm>
            <a:off x="4953000" y="1047750"/>
            <a:ext cx="3395468" cy="3505200"/>
          </a:xfrm>
          <a:prstGeom prst="rect">
            <a:avLst/>
          </a:prstGeom>
        </p:spPr>
      </p:pic>
      <p:sp>
        <p:nvSpPr>
          <p:cNvPr id="12" name="TextBox 11"/>
          <p:cNvSpPr txBox="1"/>
          <p:nvPr/>
        </p:nvSpPr>
        <p:spPr>
          <a:xfrm>
            <a:off x="5846411" y="495240"/>
            <a:ext cx="2078389" cy="400110"/>
          </a:xfrm>
          <a:prstGeom prst="rect">
            <a:avLst/>
          </a:prstGeom>
          <a:noFill/>
        </p:spPr>
        <p:txBody>
          <a:bodyPr wrap="none" rtlCol="0">
            <a:spAutoFit/>
          </a:bodyPr>
          <a:lstStyle/>
          <a:p>
            <a:r>
              <a:rPr lang="en-US" sz="2000" b="1" dirty="0">
                <a:solidFill>
                  <a:srgbClr val="5D89B4"/>
                </a:solidFill>
                <a:latin typeface="Raleway Light"/>
                <a:cs typeface="Raleway Light"/>
              </a:rPr>
              <a:t>Minutes on Call</a:t>
            </a:r>
          </a:p>
        </p:txBody>
      </p:sp>
    </p:spTree>
    <p:extLst>
      <p:ext uri="{BB962C8B-B14F-4D97-AF65-F5344CB8AC3E}">
        <p14:creationId xmlns:p14="http://schemas.microsoft.com/office/powerpoint/2010/main" val="1717702046"/>
      </p:ext>
    </p:extLst>
  </p:cSld>
  <p:clrMapOvr>
    <a:masterClrMapping/>
  </p:clrMapOvr>
  <p:transition spd="slow">
    <p:wipe/>
  </p:transition>
  <p:timing>
    <p:tnLst>
      <p:par>
        <p:cT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7200" y="157905"/>
            <a:ext cx="8229600" cy="857250"/>
          </a:xfrm>
        </p:spPr>
        <p:txBody>
          <a:bodyPr>
            <a:noAutofit/>
          </a:bodyPr>
          <a:lstStyle/>
          <a:p>
            <a:pPr algn="l">
              <a:lnSpc>
                <a:spcPct val="80000"/>
              </a:lnSpc>
            </a:pPr>
            <a:r>
              <a:rPr lang="en-US" sz="2600" b="1" dirty="0" smtClean="0">
                <a:solidFill>
                  <a:srgbClr val="12252D"/>
                </a:solidFill>
                <a:latin typeface="Raleway" charset="0"/>
                <a:ea typeface="Raleway" charset="0"/>
                <a:cs typeface="Raleway" charset="0"/>
              </a:rPr>
              <a:t>Do We Have Loyal Customers or Loyal Locations?</a:t>
            </a:r>
            <a:endParaRPr lang="en-US" sz="2600" b="1" dirty="0">
              <a:solidFill>
                <a:srgbClr val="12252D"/>
              </a:solidFill>
              <a:latin typeface="Raleway" charset="0"/>
              <a:ea typeface="Raleway" charset="0"/>
              <a:cs typeface="Raleway" charset="0"/>
            </a:endParaRPr>
          </a:p>
        </p:txBody>
      </p:sp>
      <p:pic>
        <p:nvPicPr>
          <p:cNvPr id="15" name="Picture 14" descr="fema-graphic1.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100" y="2651694"/>
            <a:ext cx="3138566" cy="1977456"/>
          </a:xfrm>
          <a:prstGeom prst="rect">
            <a:avLst/>
          </a:prstGeom>
        </p:spPr>
      </p:pic>
      <p:pic>
        <p:nvPicPr>
          <p:cNvPr id="16" name="Picture 15" descr="Screen Shot 2015-04-21 at 2.07.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2528" y="1099145"/>
            <a:ext cx="2749472" cy="2863849"/>
          </a:xfrm>
          <a:prstGeom prst="rect">
            <a:avLst/>
          </a:prstGeom>
          <a:ln>
            <a:noFill/>
          </a:ln>
        </p:spPr>
      </p:pic>
      <p:pic>
        <p:nvPicPr>
          <p:cNvPr id="17" name="Picture 16"/>
          <p:cNvPicPr>
            <a:picLocks noChangeAspect="1"/>
          </p:cNvPicPr>
          <p:nvPr/>
        </p:nvPicPr>
        <p:blipFill>
          <a:blip r:embed="rId6"/>
          <a:stretch>
            <a:fillRect/>
          </a:stretch>
        </p:blipFill>
        <p:spPr>
          <a:xfrm>
            <a:off x="559879" y="931801"/>
            <a:ext cx="1762494" cy="1333208"/>
          </a:xfrm>
          <a:prstGeom prst="rect">
            <a:avLst/>
          </a:prstGeom>
          <a:ln w="38100" cmpd="sng">
            <a:solidFill>
              <a:schemeClr val="tx1"/>
            </a:solidFill>
          </a:ln>
          <a:effectLst>
            <a:outerShdw blurRad="50800" dist="38100" dir="2700000" algn="tl" rotWithShape="0">
              <a:srgbClr val="000000">
                <a:alpha val="43000"/>
              </a:srgbClr>
            </a:outerShdw>
          </a:effectLst>
        </p:spPr>
      </p:pic>
      <p:cxnSp>
        <p:nvCxnSpPr>
          <p:cNvPr id="18" name="Straight Arrow Connector 17"/>
          <p:cNvCxnSpPr>
            <a:stCxn id="17" idx="2"/>
            <a:endCxn id="17" idx="2"/>
          </p:cNvCxnSpPr>
          <p:nvPr/>
        </p:nvCxnSpPr>
        <p:spPr>
          <a:xfrm>
            <a:off x="1441126" y="2265009"/>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7" idx="2"/>
          </p:cNvCxnSpPr>
          <p:nvPr/>
        </p:nvCxnSpPr>
        <p:spPr>
          <a:xfrm>
            <a:off x="1441127" y="2265009"/>
            <a:ext cx="0" cy="444304"/>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339899" y="2987200"/>
            <a:ext cx="1810693" cy="10347"/>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44993" y="1169707"/>
            <a:ext cx="3231066" cy="1169551"/>
          </a:xfrm>
          <a:prstGeom prst="rect">
            <a:avLst/>
          </a:prstGeom>
          <a:noFill/>
        </p:spPr>
        <p:txBody>
          <a:bodyPr wrap="square" rtlCol="0">
            <a:spAutoFit/>
          </a:bodyPr>
          <a:lstStyle/>
          <a:p>
            <a:r>
              <a:rPr lang="en-US" sz="1400" dirty="0" smtClean="0">
                <a:latin typeface="Trebuchet MS" charset="0"/>
                <a:ea typeface="Trebuchet MS" charset="0"/>
                <a:cs typeface="Trebuchet MS" charset="0"/>
              </a:rPr>
              <a:t>Link up data with geography</a:t>
            </a:r>
          </a:p>
          <a:p>
            <a:pPr marL="285750" indent="-285750">
              <a:buFont typeface="Arial"/>
              <a:buChar char="•"/>
            </a:pPr>
            <a:r>
              <a:rPr lang="en-US" sz="1400" dirty="0" smtClean="0">
                <a:latin typeface="Trebuchet MS" charset="0"/>
                <a:ea typeface="Trebuchet MS" charset="0"/>
                <a:cs typeface="Trebuchet MS" charset="0"/>
              </a:rPr>
              <a:t>Identifies hotspots </a:t>
            </a:r>
          </a:p>
          <a:p>
            <a:pPr marL="285750" indent="-285750">
              <a:buFont typeface="Arial"/>
              <a:buChar char="•"/>
            </a:pPr>
            <a:r>
              <a:rPr lang="en-US" sz="1400" dirty="0" smtClean="0">
                <a:latin typeface="Trebuchet MS" charset="0"/>
                <a:ea typeface="Trebuchet MS" charset="0"/>
                <a:cs typeface="Trebuchet MS" charset="0"/>
              </a:rPr>
              <a:t>Deeper look into data and find these align with populations at risk in community </a:t>
            </a:r>
            <a:endParaRPr lang="en-US" sz="1400" dirty="0">
              <a:latin typeface="Trebuchet MS" charset="0"/>
              <a:ea typeface="Trebuchet MS" charset="0"/>
              <a:cs typeface="Trebuchet MS" charset="0"/>
            </a:endParaRPr>
          </a:p>
        </p:txBody>
      </p:sp>
    </p:spTree>
    <p:extLst>
      <p:ext uri="{BB962C8B-B14F-4D97-AF65-F5344CB8AC3E}">
        <p14:creationId xmlns:p14="http://schemas.microsoft.com/office/powerpoint/2010/main" val="205488028"/>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Fire_EMS Call Week Volume with Legen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25528"/>
          <a:stretch/>
        </p:blipFill>
        <p:spPr>
          <a:xfrm>
            <a:off x="2423528" y="971550"/>
            <a:ext cx="4906542" cy="3654030"/>
          </a:xfrm>
          <a:prstGeom prst="rect">
            <a:avLst/>
          </a:prstGeom>
        </p:spPr>
      </p:pic>
      <p:sp>
        <p:nvSpPr>
          <p:cNvPr id="2" name="Title 1"/>
          <p:cNvSpPr>
            <a:spLocks noGrp="1"/>
          </p:cNvSpPr>
          <p:nvPr>
            <p:ph type="title"/>
          </p:nvPr>
        </p:nvSpPr>
        <p:spPr>
          <a:xfrm>
            <a:off x="457200" y="342900"/>
            <a:ext cx="8229600" cy="857250"/>
          </a:xfrm>
          <a:prstGeom prst="rect">
            <a:avLst/>
          </a:prstGeom>
        </p:spPr>
        <p:txBody>
          <a:bodyPr>
            <a:noAutofit/>
          </a:bodyPr>
          <a:lstStyle/>
          <a:p>
            <a:pPr algn="l"/>
            <a:r>
              <a:rPr lang="en-US" sz="2800" b="1" dirty="0" smtClean="0">
                <a:latin typeface="Raleway" charset="0"/>
                <a:ea typeface="Raleway" charset="0"/>
                <a:cs typeface="Raleway" charset="0"/>
              </a:rPr>
              <a:t>Through this single source we have identified a </a:t>
            </a:r>
            <a:r>
              <a:rPr lang="en-US" sz="2800" b="1" dirty="0">
                <a:latin typeface="Raleway" charset="0"/>
                <a:ea typeface="Raleway" charset="0"/>
                <a:cs typeface="Raleway" charset="0"/>
              </a:rPr>
              <a:t>r</a:t>
            </a:r>
            <a:r>
              <a:rPr lang="en-US" sz="2800" b="1" dirty="0" smtClean="0">
                <a:latin typeface="Raleway" charset="0"/>
                <a:ea typeface="Raleway" charset="0"/>
                <a:cs typeface="Raleway" charset="0"/>
              </a:rPr>
              <a:t>hythm of the city</a:t>
            </a:r>
            <a:endParaRPr lang="en-US" sz="2800" b="1" dirty="0">
              <a:latin typeface="Raleway" charset="0"/>
              <a:ea typeface="Raleway" charset="0"/>
              <a:cs typeface="Raleway" charset="0"/>
            </a:endParaRPr>
          </a:p>
        </p:txBody>
      </p:sp>
      <p:pic>
        <p:nvPicPr>
          <p:cNvPr id="6" name="Picture 5"/>
          <p:cNvPicPr>
            <a:picLocks noChangeAspect="1"/>
          </p:cNvPicPr>
          <p:nvPr/>
        </p:nvPicPr>
        <p:blipFill>
          <a:blip r:embed="rId7"/>
          <a:stretch>
            <a:fillRect/>
          </a:stretch>
        </p:blipFill>
        <p:spPr>
          <a:xfrm>
            <a:off x="1569282" y="3482580"/>
            <a:ext cx="1990328" cy="825258"/>
          </a:xfrm>
          <a:prstGeom prst="rect">
            <a:avLst/>
          </a:prstGeom>
          <a:ln>
            <a:noFill/>
          </a:ln>
        </p:spPr>
      </p:pic>
      <p:sp>
        <p:nvSpPr>
          <p:cNvPr id="7" name="TextBox 6"/>
          <p:cNvSpPr txBox="1"/>
          <p:nvPr/>
        </p:nvSpPr>
        <p:spPr>
          <a:xfrm>
            <a:off x="6096000" y="1352550"/>
            <a:ext cx="2286002" cy="584775"/>
          </a:xfrm>
          <a:prstGeom prst="rect">
            <a:avLst/>
          </a:prstGeom>
          <a:noFill/>
          <a:ln w="19050" cmpd="sng">
            <a:noFill/>
          </a:ln>
          <a:effectLst/>
        </p:spPr>
        <p:txBody>
          <a:bodyPr wrap="square" rtlCol="0">
            <a:spAutoFit/>
          </a:bodyPr>
          <a:lstStyle/>
          <a:p>
            <a:pPr marL="0" algn="ctr"/>
            <a:r>
              <a:rPr lang="en-US" sz="1600" dirty="0" smtClean="0">
                <a:latin typeface="Trebuchet MS" charset="0"/>
                <a:ea typeface="Trebuchet MS" charset="0"/>
                <a:cs typeface="Trebuchet MS" charset="0"/>
              </a:rPr>
              <a:t>What do you think the data are telling us?</a:t>
            </a:r>
            <a:endParaRPr lang="en-US" sz="1600" dirty="0">
              <a:latin typeface="Trebuchet MS" charset="0"/>
              <a:ea typeface="Trebuchet MS" charset="0"/>
              <a:cs typeface="Trebuchet MS" charset="0"/>
            </a:endParaRPr>
          </a:p>
        </p:txBody>
      </p:sp>
    </p:spTree>
    <p:extLst>
      <p:ext uri="{BB962C8B-B14F-4D97-AF65-F5344CB8AC3E}">
        <p14:creationId xmlns:p14="http://schemas.microsoft.com/office/powerpoint/2010/main" val="12974280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685799" y="1550194"/>
            <a:ext cx="7772400" cy="1021556"/>
          </a:xfrm>
        </p:spPr>
        <p:txBody>
          <a:bodyPr>
            <a:normAutofit fontScale="90000"/>
          </a:bodyPr>
          <a:lstStyle/>
          <a:p>
            <a:pPr algn="ctr"/>
            <a:r>
              <a:rPr lang="en-US" dirty="0" smtClean="0">
                <a:solidFill>
                  <a:srgbClr val="5D89B4"/>
                </a:solidFill>
                <a:latin typeface="Raleway" charset="0"/>
                <a:ea typeface="Raleway" charset="0"/>
                <a:cs typeface="Raleway" charset="0"/>
              </a:rPr>
              <a:t>PREDICTING SMOKE ALARM NEED IN ARLINGTON COUNTY</a:t>
            </a: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347460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grpSp>
        <p:nvGrpSpPr>
          <p:cNvPr id="5" name="Group 4"/>
          <p:cNvGrpSpPr/>
          <p:nvPr/>
        </p:nvGrpSpPr>
        <p:grpSpPr>
          <a:xfrm>
            <a:off x="19911864" y="6493473"/>
            <a:ext cx="7150915" cy="6633593"/>
            <a:chOff x="20066000" y="10808165"/>
            <a:chExt cx="9372600" cy="8694554"/>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066000" y="10808165"/>
              <a:ext cx="9372600" cy="8694554"/>
            </a:xfrm>
            <a:prstGeom prst="rect">
              <a:avLst/>
            </a:prstGeom>
            <a:ln>
              <a:solidFill>
                <a:schemeClr val="tx1"/>
              </a:solidFill>
            </a:ln>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0066000" y="17650993"/>
              <a:ext cx="2705100" cy="1843735"/>
            </a:xfrm>
            <a:prstGeom prst="rect">
              <a:avLst/>
            </a:prstGeom>
            <a:ln>
              <a:solidFill>
                <a:schemeClr val="tx1"/>
              </a:solidFill>
            </a:ln>
          </p:spPr>
        </p:pic>
      </p:grpSp>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57800" y="1002926"/>
            <a:ext cx="3333750" cy="3137648"/>
          </a:xfrm>
          <a:prstGeom prst="rect">
            <a:avLst/>
          </a:prstGeom>
          <a:ln>
            <a:noFill/>
          </a:ln>
          <a:effectLst/>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361743" y="3351346"/>
            <a:ext cx="1039115" cy="71856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23980"/>
            <a:ext cx="6172200" cy="857250"/>
          </a:xfrm>
        </p:spPr>
        <p:txBody>
          <a:bodyPr>
            <a:normAutofit/>
          </a:bodyPr>
          <a:lstStyle/>
          <a:p>
            <a:pPr algn="l"/>
            <a:r>
              <a:rPr lang="en-US" sz="3000" b="1" dirty="0" smtClean="0">
                <a:latin typeface="Raleway" charset="0"/>
                <a:ea typeface="Raleway" charset="0"/>
                <a:cs typeface="Raleway" charset="0"/>
              </a:rPr>
              <a:t>Arlington Operation </a:t>
            </a:r>
            <a:r>
              <a:rPr lang="en-US" sz="3000" b="1" dirty="0" err="1" smtClean="0">
                <a:latin typeface="Raleway" charset="0"/>
                <a:ea typeface="Raleway" charset="0"/>
                <a:cs typeface="Raleway" charset="0"/>
              </a:rPr>
              <a:t>FireSafe</a:t>
            </a:r>
            <a:endParaRPr lang="en-US" sz="3000" b="1" dirty="0">
              <a:solidFill>
                <a:srgbClr val="FF0000"/>
              </a:solidFill>
              <a:latin typeface="Raleway" charset="0"/>
              <a:ea typeface="Raleway" charset="0"/>
              <a:cs typeface="Raleway" charset="0"/>
            </a:endParaRPr>
          </a:p>
        </p:txBody>
      </p:sp>
      <p:sp>
        <p:nvSpPr>
          <p:cNvPr id="3" name="Content Placeholder 2"/>
          <p:cNvSpPr>
            <a:spLocks noGrp="1"/>
          </p:cNvSpPr>
          <p:nvPr>
            <p:ph idx="4294967295"/>
          </p:nvPr>
        </p:nvSpPr>
        <p:spPr>
          <a:xfrm>
            <a:off x="152399" y="902938"/>
            <a:ext cx="4724401" cy="3414713"/>
          </a:xfrm>
        </p:spPr>
        <p:txBody>
          <a:bodyPr>
            <a:noAutofit/>
          </a:bodyPr>
          <a:lstStyle/>
          <a:p>
            <a:r>
              <a:rPr lang="en-US" sz="1300" dirty="0">
                <a:solidFill>
                  <a:srgbClr val="12252D"/>
                </a:solidFill>
                <a:latin typeface="Trebuchet MS" charset="0"/>
                <a:ea typeface="Trebuchet MS" charset="0"/>
                <a:cs typeface="Trebuchet MS" charset="0"/>
              </a:rPr>
              <a:t>Goal: to increase the number of residences</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 in Arlington with smoke alarms</a:t>
            </a:r>
          </a:p>
          <a:p>
            <a:r>
              <a:rPr lang="en-US" sz="1300" dirty="0">
                <a:solidFill>
                  <a:srgbClr val="12252D"/>
                </a:solidFill>
                <a:latin typeface="Trebuchet MS" charset="0"/>
                <a:ea typeface="Trebuchet MS" charset="0"/>
                <a:cs typeface="Trebuchet MS" charset="0"/>
              </a:rPr>
              <a:t>Build a predictive model to identify homes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most in need of an alarm</a:t>
            </a:r>
          </a:p>
          <a:p>
            <a:r>
              <a:rPr lang="en-US" sz="1300" dirty="0">
                <a:solidFill>
                  <a:srgbClr val="12252D"/>
                </a:solidFill>
                <a:latin typeface="Trebuchet MS" charset="0"/>
                <a:ea typeface="Trebuchet MS" charset="0"/>
                <a:cs typeface="Trebuchet MS" charset="0"/>
              </a:rPr>
              <a:t>Data Sources:</a:t>
            </a:r>
          </a:p>
          <a:p>
            <a:pPr lvl="1"/>
            <a:r>
              <a:rPr lang="en-US" sz="1300" dirty="0">
                <a:solidFill>
                  <a:srgbClr val="12252D"/>
                </a:solidFill>
                <a:latin typeface="Trebuchet MS" charset="0"/>
                <a:ea typeface="Trebuchet MS" charset="0"/>
                <a:cs typeface="Trebuchet MS" charset="0"/>
              </a:rPr>
              <a:t>Operation FireSafe - Arlington County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Fire Department visited 1733 homes,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32% did not have an alarm</a:t>
            </a:r>
          </a:p>
          <a:p>
            <a:pPr lvl="1"/>
            <a:r>
              <a:rPr lang="en-US" sz="1300" dirty="0">
                <a:solidFill>
                  <a:srgbClr val="12252D"/>
                </a:solidFill>
                <a:latin typeface="Trebuchet MS" charset="0"/>
                <a:ea typeface="Trebuchet MS" charset="0"/>
                <a:cs typeface="Trebuchet MS" charset="0"/>
              </a:rPr>
              <a:t>Housing data - house value, size, age,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number of bedrooms, and tenure for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60,343 housing units in Arlington County</a:t>
            </a:r>
          </a:p>
          <a:p>
            <a:pPr lvl="1"/>
            <a:r>
              <a:rPr lang="en-US" sz="1300" dirty="0">
                <a:solidFill>
                  <a:srgbClr val="12252D"/>
                </a:solidFill>
                <a:latin typeface="Trebuchet MS" charset="0"/>
                <a:ea typeface="Trebuchet MS" charset="0"/>
                <a:cs typeface="Trebuchet MS" charset="0"/>
              </a:rPr>
              <a:t>ACS 2014 – demographic (age, sex, race) and socioeconomic variables (income, poverty, education, SNAP, household composition) at the block group</a:t>
            </a:r>
          </a:p>
        </p:txBody>
      </p:sp>
    </p:spTree>
    <p:extLst>
      <p:ext uri="{BB962C8B-B14F-4D97-AF65-F5344CB8AC3E}">
        <p14:creationId xmlns:p14="http://schemas.microsoft.com/office/powerpoint/2010/main" val="8635324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grpSp>
        <p:nvGrpSpPr>
          <p:cNvPr id="7" name="Group 6"/>
          <p:cNvGrpSpPr/>
          <p:nvPr/>
        </p:nvGrpSpPr>
        <p:grpSpPr>
          <a:xfrm>
            <a:off x="22040722" y="23746542"/>
            <a:ext cx="5524823" cy="5264229"/>
            <a:chOff x="11480800" y="31953200"/>
            <a:chExt cx="5080000" cy="4840387"/>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0" name="Group 9"/>
          <p:cNvGrpSpPr/>
          <p:nvPr/>
        </p:nvGrpSpPr>
        <p:grpSpPr>
          <a:xfrm>
            <a:off x="22155022" y="23860842"/>
            <a:ext cx="5524823" cy="5264229"/>
            <a:chOff x="11480800" y="31953200"/>
            <a:chExt cx="5080000" cy="4840387"/>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3" name="Group 12"/>
          <p:cNvGrpSpPr/>
          <p:nvPr/>
        </p:nvGrpSpPr>
        <p:grpSpPr>
          <a:xfrm>
            <a:off x="22269322" y="23975142"/>
            <a:ext cx="5524823" cy="5264229"/>
            <a:chOff x="11480800" y="31953200"/>
            <a:chExt cx="5080000" cy="4840387"/>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sp>
        <p:nvSpPr>
          <p:cNvPr id="2" name="Title 1"/>
          <p:cNvSpPr>
            <a:spLocks noGrp="1"/>
          </p:cNvSpPr>
          <p:nvPr>
            <p:ph type="title"/>
          </p:nvPr>
        </p:nvSpPr>
        <p:spPr>
          <a:xfrm>
            <a:off x="533400" y="57150"/>
            <a:ext cx="8229600" cy="857250"/>
          </a:xfrm>
        </p:spPr>
        <p:txBody>
          <a:bodyPr>
            <a:noAutofit/>
          </a:bodyPr>
          <a:lstStyle/>
          <a:p>
            <a:pPr algn="l"/>
            <a:r>
              <a:rPr lang="en-US" sz="3000" b="1" dirty="0" smtClean="0">
                <a:solidFill>
                  <a:srgbClr val="12252D"/>
                </a:solidFill>
                <a:latin typeface="Raleway Light"/>
                <a:ea typeface="Trebuchet MS" charset="0"/>
                <a:cs typeface="Raleway Light"/>
              </a:rPr>
              <a:t>Probability of Having a Smoke Alarm</a:t>
            </a:r>
            <a:endParaRPr lang="en-US" sz="3000" b="1" dirty="0">
              <a:solidFill>
                <a:srgbClr val="12252D"/>
              </a:solidFill>
              <a:latin typeface="Raleway Light"/>
              <a:ea typeface="Trebuchet MS" charset="0"/>
              <a:cs typeface="Raleway Light"/>
            </a:endParaRPr>
          </a:p>
        </p:txBody>
      </p:sp>
      <p:sp>
        <p:nvSpPr>
          <p:cNvPr id="3" name="TextBox 2"/>
          <p:cNvSpPr txBox="1"/>
          <p:nvPr/>
        </p:nvSpPr>
        <p:spPr>
          <a:xfrm flipH="1">
            <a:off x="1485906" y="4077385"/>
            <a:ext cx="3009894" cy="323165"/>
          </a:xfrm>
          <a:prstGeom prst="rect">
            <a:avLst/>
          </a:prstGeom>
          <a:noFill/>
        </p:spPr>
        <p:txBody>
          <a:bodyPr wrap="square" rtlCol="0">
            <a:spAutoFit/>
          </a:bodyPr>
          <a:lstStyle/>
          <a:p>
            <a:pPr algn="ctr"/>
            <a:r>
              <a:rPr lang="en-US" sz="1500" b="1" dirty="0">
                <a:latin typeface="Trebuchet MS" charset="0"/>
                <a:ea typeface="Trebuchet MS" charset="0"/>
                <a:cs typeface="Trebuchet MS" charset="0"/>
              </a:rPr>
              <a:t>Census Block Level Predictions</a:t>
            </a:r>
          </a:p>
        </p:txBody>
      </p:sp>
      <p:sp>
        <p:nvSpPr>
          <p:cNvPr id="20" name="TextBox 19"/>
          <p:cNvSpPr txBox="1"/>
          <p:nvPr/>
        </p:nvSpPr>
        <p:spPr>
          <a:xfrm flipH="1">
            <a:off x="4686307" y="4077385"/>
            <a:ext cx="3009893" cy="323165"/>
          </a:xfrm>
          <a:prstGeom prst="rect">
            <a:avLst/>
          </a:prstGeom>
          <a:noFill/>
        </p:spPr>
        <p:txBody>
          <a:bodyPr wrap="square" rtlCol="0">
            <a:spAutoFit/>
          </a:bodyPr>
          <a:lstStyle/>
          <a:p>
            <a:pPr algn="ctr"/>
            <a:r>
              <a:rPr lang="en-US" sz="1500" b="1" dirty="0">
                <a:latin typeface="Trebuchet MS" charset="0"/>
                <a:ea typeface="Trebuchet MS" charset="0"/>
                <a:cs typeface="Trebuchet MS" charset="0"/>
              </a:rPr>
              <a:t>Housing Unit Level Predictions</a:t>
            </a:r>
          </a:p>
        </p:txBody>
      </p:sp>
      <p:sp>
        <p:nvSpPr>
          <p:cNvPr id="21" name="TextBox 20"/>
          <p:cNvSpPr txBox="1"/>
          <p:nvPr/>
        </p:nvSpPr>
        <p:spPr>
          <a:xfrm>
            <a:off x="1143006" y="896108"/>
            <a:ext cx="6858001" cy="553998"/>
          </a:xfrm>
          <a:prstGeom prst="rect">
            <a:avLst/>
          </a:prstGeom>
          <a:noFill/>
        </p:spPr>
        <p:txBody>
          <a:bodyPr wrap="square" rtlCol="0">
            <a:spAutoFit/>
          </a:bodyPr>
          <a:lstStyle/>
          <a:p>
            <a:pPr algn="ctr"/>
            <a:r>
              <a:rPr lang="en-US" sz="1500" b="1" dirty="0">
                <a:solidFill>
                  <a:srgbClr val="5D89B4"/>
                </a:solidFill>
                <a:latin typeface="Trebuchet MS" charset="0"/>
                <a:ea typeface="Trebuchet MS" charset="0"/>
                <a:cs typeface="Trebuchet MS" charset="0"/>
              </a:rPr>
              <a:t>Bayesian </a:t>
            </a:r>
            <a:r>
              <a:rPr lang="en-US" sz="1500" b="1" dirty="0" smtClean="0">
                <a:solidFill>
                  <a:srgbClr val="5D89B4"/>
                </a:solidFill>
                <a:latin typeface="Trebuchet MS" charset="0"/>
                <a:ea typeface="Trebuchet MS" charset="0"/>
                <a:cs typeface="Trebuchet MS" charset="0"/>
              </a:rPr>
              <a:t>Logistic Regression Model </a:t>
            </a:r>
            <a:r>
              <a:rPr lang="en-US" sz="1500" b="1" dirty="0">
                <a:solidFill>
                  <a:srgbClr val="5D89B4"/>
                </a:solidFill>
                <a:latin typeface="Trebuchet MS" charset="0"/>
                <a:ea typeface="Trebuchet MS" charset="0"/>
                <a:cs typeface="Trebuchet MS" charset="0"/>
              </a:rPr>
              <a:t>with </a:t>
            </a:r>
          </a:p>
          <a:p>
            <a:pPr algn="ctr"/>
            <a:r>
              <a:rPr lang="en-US" sz="1500" b="1" dirty="0" smtClean="0">
                <a:solidFill>
                  <a:srgbClr val="5D89B4"/>
                </a:solidFill>
                <a:latin typeface="Trebuchet MS" charset="0"/>
                <a:ea typeface="Trebuchet MS" charset="0"/>
                <a:cs typeface="Trebuchet MS" charset="0"/>
              </a:rPr>
              <a:t>Conditionally Autoregressive Spatial Effects</a:t>
            </a:r>
            <a:endParaRPr lang="en-US" sz="1500" b="1" dirty="0">
              <a:solidFill>
                <a:srgbClr val="5D89B4"/>
              </a:solidFill>
              <a:latin typeface="Trebuchet MS" charset="0"/>
              <a:ea typeface="Trebuchet MS" charset="0"/>
              <a:cs typeface="Trebuchet MS" charset="0"/>
            </a:endParaRPr>
          </a:p>
        </p:txBody>
      </p:sp>
      <p:pic>
        <p:nvPicPr>
          <p:cNvPr id="22" name="Picture 21" descr="Untitled 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85905" y="1450106"/>
            <a:ext cx="3061123" cy="2609851"/>
          </a:xfrm>
          <a:prstGeom prst="rect">
            <a:avLst/>
          </a:prstGeom>
        </p:spPr>
      </p:pic>
      <p:pic>
        <p:nvPicPr>
          <p:cNvPr id="26" name="Picture 25" descr="Untitled 2.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86307" y="1452011"/>
            <a:ext cx="3072384" cy="2606041"/>
          </a:xfrm>
          <a:prstGeom prst="rect">
            <a:avLst/>
          </a:prstGeom>
        </p:spPr>
      </p:pic>
      <p:pic>
        <p:nvPicPr>
          <p:cNvPr id="32" name="Picture 31"/>
          <p:cNvPicPr>
            <a:picLocks noChangeAspect="1"/>
          </p:cNvPicPr>
          <p:nvPr/>
        </p:nvPicPr>
        <p:blipFill>
          <a:blip r:embed="rId8"/>
          <a:stretch>
            <a:fillRect/>
          </a:stretch>
        </p:blipFill>
        <p:spPr>
          <a:xfrm>
            <a:off x="1527054" y="2747058"/>
            <a:ext cx="226142" cy="1289604"/>
          </a:xfrm>
          <a:prstGeom prst="rect">
            <a:avLst/>
          </a:prstGeom>
        </p:spPr>
      </p:pic>
      <p:pic>
        <p:nvPicPr>
          <p:cNvPr id="33" name="Picture 32"/>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t="1733"/>
          <a:stretch/>
        </p:blipFill>
        <p:spPr>
          <a:xfrm>
            <a:off x="1533912" y="2898506"/>
            <a:ext cx="923544" cy="1138806"/>
          </a:xfrm>
          <a:prstGeom prst="rect">
            <a:avLst/>
          </a:prstGeom>
          <a:ln w="19050" cmpd="sng">
            <a:noFill/>
          </a:ln>
        </p:spPr>
      </p:pic>
    </p:spTree>
    <p:extLst>
      <p:ext uri="{BB962C8B-B14F-4D97-AF65-F5344CB8AC3E}">
        <p14:creationId xmlns:p14="http://schemas.microsoft.com/office/powerpoint/2010/main" val="799800396"/>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722313" y="1532916"/>
            <a:ext cx="7772400" cy="1021556"/>
          </a:xfrm>
        </p:spPr>
        <p:txBody>
          <a:bodyPr>
            <a:normAutofit fontScale="90000"/>
          </a:bodyPr>
          <a:lstStyle/>
          <a:p>
            <a:pPr algn="ctr"/>
            <a:r>
              <a:rPr lang="en-US" dirty="0">
                <a:solidFill>
                  <a:srgbClr val="5D89B4"/>
                </a:solidFill>
                <a:latin typeface="Raleway" charset="0"/>
                <a:ea typeface="Raleway" charset="0"/>
                <a:cs typeface="Raleway" charset="0"/>
              </a:rPr>
              <a:t>The Use of Social Media by </a:t>
            </a:r>
            <a:r>
              <a:rPr lang="en-US" dirty="0" smtClean="0">
                <a:solidFill>
                  <a:srgbClr val="5D89B4"/>
                </a:solidFill>
                <a:latin typeface="Raleway" charset="0"/>
                <a:ea typeface="Raleway" charset="0"/>
                <a:cs typeface="Raleway" charset="0"/>
              </a:rPr>
              <a:t/>
            </a:r>
            <a:br>
              <a:rPr lang="en-US" dirty="0" smtClean="0">
                <a:solidFill>
                  <a:srgbClr val="5D89B4"/>
                </a:solidFill>
                <a:latin typeface="Raleway" charset="0"/>
                <a:ea typeface="Raleway" charset="0"/>
                <a:cs typeface="Raleway" charset="0"/>
              </a:rPr>
            </a:br>
            <a:r>
              <a:rPr lang="en-US" dirty="0" smtClean="0">
                <a:solidFill>
                  <a:srgbClr val="5D89B4"/>
                </a:solidFill>
                <a:latin typeface="Raleway" charset="0"/>
                <a:ea typeface="Raleway" charset="0"/>
                <a:cs typeface="Raleway" charset="0"/>
              </a:rPr>
              <a:t>the </a:t>
            </a:r>
            <a:r>
              <a:rPr lang="en-US" dirty="0">
                <a:solidFill>
                  <a:srgbClr val="5D89B4"/>
                </a:solidFill>
                <a:latin typeface="Raleway" charset="0"/>
                <a:ea typeface="Raleway" charset="0"/>
                <a:cs typeface="Raleway" charset="0"/>
              </a:rPr>
              <a:t>Army </a:t>
            </a:r>
            <a:r>
              <a:rPr lang="en-US" dirty="0" smtClean="0">
                <a:solidFill>
                  <a:srgbClr val="5D89B4"/>
                </a:solidFill>
                <a:latin typeface="Raleway" charset="0"/>
                <a:ea typeface="Raleway" charset="0"/>
                <a:cs typeface="Raleway" charset="0"/>
              </a:rPr>
              <a:t>Population</a:t>
            </a: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8846941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Content Placeholder 2"/>
          <p:cNvSpPr>
            <a:spLocks noGrp="1"/>
          </p:cNvSpPr>
          <p:nvPr>
            <p:ph idx="4294967295"/>
          </p:nvPr>
        </p:nvSpPr>
        <p:spPr>
          <a:xfrm>
            <a:off x="1883568" y="2095577"/>
            <a:ext cx="5148263" cy="2228773"/>
          </a:xfrm>
        </p:spPr>
        <p:txBody>
          <a:bodyPr>
            <a:noAutofit/>
          </a:bodyPr>
          <a:lstStyle/>
          <a:p>
            <a:r>
              <a:rPr lang="en-US" sz="1600" b="1" dirty="0">
                <a:solidFill>
                  <a:srgbClr val="12252D"/>
                </a:solidFill>
                <a:effectLst>
                  <a:outerShdw sx="1000" sy="1000" algn="tl" rotWithShape="0">
                    <a:srgbClr val="000000"/>
                  </a:outerShdw>
                </a:effectLst>
                <a:latin typeface="Trebuchet MS" charset="0"/>
                <a:ea typeface="Trebuchet MS" charset="0"/>
                <a:cs typeface="Trebuchet MS" charset="0"/>
              </a:rPr>
              <a:t>Science </a:t>
            </a:r>
            <a:r>
              <a:rPr lang="en-US" sz="1600" b="1" dirty="0" smtClean="0">
                <a:solidFill>
                  <a:srgbClr val="12252D"/>
                </a:solidFill>
                <a:effectLst>
                  <a:outerShdw sx="1000" sy="1000" algn="tl" rotWithShape="0">
                    <a:srgbClr val="000000"/>
                  </a:outerShdw>
                </a:effectLst>
                <a:latin typeface="Trebuchet MS" charset="0"/>
                <a:ea typeface="Trebuchet MS" charset="0"/>
                <a:cs typeface="Trebuchet MS" charset="0"/>
              </a:rPr>
              <a:t>of All Data</a:t>
            </a:r>
            <a:endParaRPr lang="en-US" sz="1600" b="1" dirty="0">
              <a:solidFill>
                <a:srgbClr val="12252D"/>
              </a:solidFill>
              <a:effectLst>
                <a:outerShdw sx="1000" sy="1000" algn="tl" rotWithShape="0">
                  <a:srgbClr val="000000"/>
                </a:outerShdw>
              </a:effectLst>
              <a:latin typeface="Trebuchet MS" charset="0"/>
              <a:ea typeface="Trebuchet MS" charset="0"/>
              <a:cs typeface="Trebuchet MS" charset="0"/>
            </a:endParaRPr>
          </a:p>
          <a:p>
            <a:r>
              <a:rPr lang="en-US" sz="1600" b="1" dirty="0">
                <a:solidFill>
                  <a:srgbClr val="12252D"/>
                </a:solidFill>
                <a:effectLst>
                  <a:outerShdw sx="1000" sy="1000" algn="tl" rotWithShape="0">
                    <a:srgbClr val="000000"/>
                  </a:outerShdw>
                </a:effectLst>
                <a:latin typeface="Trebuchet MS" charset="0"/>
                <a:ea typeface="Trebuchet MS" charset="0"/>
                <a:cs typeface="Trebuchet MS" charset="0"/>
              </a:rPr>
              <a:t>Community Learning Data Driven Discovery </a:t>
            </a:r>
          </a:p>
          <a:p>
            <a:pPr lvl="1"/>
            <a:r>
              <a:rPr lang="en-US" sz="1600" dirty="0">
                <a:solidFill>
                  <a:srgbClr val="12252D"/>
                </a:solidFill>
                <a:latin typeface="Trebuchet MS" charset="0"/>
                <a:ea typeface="Trebuchet MS" charset="0"/>
                <a:cs typeface="Trebuchet MS" charset="0"/>
              </a:rPr>
              <a:t>Education and Labor Force Analytics </a:t>
            </a:r>
          </a:p>
          <a:p>
            <a:pPr lvl="1"/>
            <a:r>
              <a:rPr lang="en-US" sz="1600" dirty="0">
                <a:solidFill>
                  <a:srgbClr val="12252D"/>
                </a:solidFill>
                <a:latin typeface="Trebuchet MS" charset="0"/>
                <a:ea typeface="Trebuchet MS" charset="0"/>
                <a:cs typeface="Trebuchet MS" charset="0"/>
              </a:rPr>
              <a:t>Health and Well Being Analytics </a:t>
            </a:r>
          </a:p>
          <a:p>
            <a:pPr lvl="1"/>
            <a:r>
              <a:rPr lang="en-US" sz="1600" dirty="0">
                <a:solidFill>
                  <a:srgbClr val="12252D"/>
                </a:solidFill>
                <a:latin typeface="Trebuchet MS" charset="0"/>
                <a:ea typeface="Trebuchet MS" charset="0"/>
                <a:cs typeface="Trebuchet MS" charset="0"/>
              </a:rPr>
              <a:t>Emergency Management Analytics</a:t>
            </a:r>
          </a:p>
          <a:p>
            <a:pPr lvl="1"/>
            <a:r>
              <a:rPr lang="en-US" sz="1600" dirty="0">
                <a:solidFill>
                  <a:srgbClr val="12252D"/>
                </a:solidFill>
                <a:latin typeface="Trebuchet MS" charset="0"/>
                <a:ea typeface="Trebuchet MS" charset="0"/>
                <a:cs typeface="Trebuchet MS" charset="0"/>
              </a:rPr>
              <a:t>Industrial Innovation Analytics </a:t>
            </a:r>
          </a:p>
          <a:p>
            <a:r>
              <a:rPr lang="en-US" sz="1600" b="1" dirty="0">
                <a:solidFill>
                  <a:srgbClr val="12252D"/>
                </a:solidFill>
                <a:effectLst>
                  <a:outerShdw sx="1000" sy="1000" algn="tl" rotWithShape="0">
                    <a:srgbClr val="000000"/>
                  </a:outerShdw>
                </a:effectLst>
                <a:latin typeface="Trebuchet MS" charset="0"/>
                <a:ea typeface="Trebuchet MS" charset="0"/>
                <a:cs typeface="Trebuchet MS" charset="0"/>
              </a:rPr>
              <a:t>Information Diffusion </a:t>
            </a:r>
            <a:r>
              <a:rPr lang="en-US" sz="1600" b="1" dirty="0" smtClean="0">
                <a:solidFill>
                  <a:srgbClr val="12252D"/>
                </a:solidFill>
                <a:effectLst>
                  <a:outerShdw sx="1000" sy="1000" algn="tl" rotWithShape="0">
                    <a:srgbClr val="000000"/>
                  </a:outerShdw>
                </a:effectLst>
                <a:latin typeface="Trebuchet MS" charset="0"/>
                <a:ea typeface="Trebuchet MS" charset="0"/>
                <a:cs typeface="Trebuchet MS" charset="0"/>
              </a:rPr>
              <a:t>Analytics</a:t>
            </a:r>
            <a:endParaRPr lang="en-US" sz="1600" dirty="0">
              <a:solidFill>
                <a:srgbClr val="12252D"/>
              </a:solidFill>
              <a:latin typeface="Trebuchet MS" charset="0"/>
              <a:ea typeface="Trebuchet MS" charset="0"/>
              <a:cs typeface="Trebuchet MS" charset="0"/>
            </a:endParaRPr>
          </a:p>
        </p:txBody>
      </p:sp>
      <p:sp>
        <p:nvSpPr>
          <p:cNvPr id="6" name="Title 5"/>
          <p:cNvSpPr>
            <a:spLocks noGrp="1"/>
          </p:cNvSpPr>
          <p:nvPr>
            <p:ph type="title"/>
          </p:nvPr>
        </p:nvSpPr>
        <p:spPr>
          <a:xfrm>
            <a:off x="457200" y="87876"/>
            <a:ext cx="6705600" cy="807474"/>
          </a:xfrm>
        </p:spPr>
        <p:txBody>
          <a:bodyPr>
            <a:noAutofit/>
          </a:bodyPr>
          <a:lstStyle/>
          <a:p>
            <a:pPr algn="l"/>
            <a:r>
              <a:rPr lang="en-US" sz="3000" b="1" dirty="0">
                <a:latin typeface="Raleway" charset="0"/>
                <a:ea typeface="Raleway" charset="0"/>
                <a:cs typeface="Raleway" charset="0"/>
              </a:rPr>
              <a:t>Social </a:t>
            </a:r>
            <a:r>
              <a:rPr lang="en-US" sz="3000" b="1" dirty="0" smtClean="0">
                <a:latin typeface="Raleway" charset="0"/>
                <a:ea typeface="Raleway" charset="0"/>
                <a:cs typeface="Raleway" charset="0"/>
              </a:rPr>
              <a:t>&amp; Decision </a:t>
            </a:r>
            <a:r>
              <a:rPr lang="en-US" sz="3000" b="1" dirty="0">
                <a:latin typeface="Raleway" charset="0"/>
                <a:ea typeface="Raleway" charset="0"/>
                <a:cs typeface="Raleway" charset="0"/>
              </a:rPr>
              <a:t>Analytics </a:t>
            </a:r>
            <a:r>
              <a:rPr lang="en-US" sz="3000" b="1" dirty="0" smtClean="0">
                <a:latin typeface="Raleway" charset="0"/>
                <a:ea typeface="Raleway" charset="0"/>
                <a:cs typeface="Raleway" charset="0"/>
              </a:rPr>
              <a:t>Lab</a:t>
            </a:r>
            <a:endParaRPr lang="en-US" sz="3000" b="1" dirty="0">
              <a:latin typeface="Raleway" charset="0"/>
              <a:ea typeface="Raleway" charset="0"/>
              <a:cs typeface="Raleway" charset="0"/>
            </a:endParaRPr>
          </a:p>
        </p:txBody>
      </p:sp>
      <p:sp>
        <p:nvSpPr>
          <p:cNvPr id="5" name="Rectangle 4"/>
          <p:cNvSpPr/>
          <p:nvPr/>
        </p:nvSpPr>
        <p:spPr>
          <a:xfrm>
            <a:off x="533400" y="818193"/>
            <a:ext cx="8001000" cy="1199816"/>
          </a:xfrm>
          <a:prstGeom prst="rect">
            <a:avLst/>
          </a:prstGeom>
        </p:spPr>
        <p:txBody>
          <a:bodyPr wrap="square">
            <a:spAutoFit/>
          </a:bodyPr>
          <a:lstStyle/>
          <a:p>
            <a:r>
              <a:rPr lang="en-US" sz="1799" dirty="0">
                <a:solidFill>
                  <a:srgbClr val="5D89B4"/>
                </a:solidFill>
                <a:effectLst>
                  <a:outerShdw sx="1000" sy="1000" algn="tl" rotWithShape="0">
                    <a:srgbClr val="000000"/>
                  </a:outerShdw>
                </a:effectLst>
                <a:latin typeface="Trebuchet MS" charset="0"/>
                <a:ea typeface="Trebuchet MS" charset="0"/>
                <a:cs typeface="Trebuchet MS" charset="0"/>
              </a:rPr>
              <a:t>The Social and Decision Analytics Laboratory brings together statisticians and social and behavioral scientists to embrace today’s data revolution, developing evidence-based research and quantitative methods to inform policy decision-making.</a:t>
            </a:r>
            <a:endParaRPr lang="en-US" sz="1799" b="1" dirty="0">
              <a:solidFill>
                <a:srgbClr val="5D89B4"/>
              </a:solidFill>
              <a:effectLst>
                <a:outerShdw sx="1000" sy="1000" algn="tl" rotWithShape="0">
                  <a:srgbClr val="000000"/>
                </a:outerShdw>
              </a:effectLst>
              <a:latin typeface="Trebuchet MS" charset="0"/>
              <a:ea typeface="Trebuchet MS" charset="0"/>
              <a:cs typeface="Trebuchet MS" charset="0"/>
            </a:endParaRPr>
          </a:p>
        </p:txBody>
      </p:sp>
    </p:spTree>
    <p:extLst>
      <p:ext uri="{BB962C8B-B14F-4D97-AF65-F5344CB8AC3E}">
        <p14:creationId xmlns:p14="http://schemas.microsoft.com/office/powerpoint/2010/main" val="11426306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200" y="74414"/>
            <a:ext cx="8229600" cy="857250"/>
          </a:xfrm>
        </p:spPr>
        <p:txBody>
          <a:bodyPr>
            <a:normAutofit/>
          </a:bodyPr>
          <a:lstStyle/>
          <a:p>
            <a:pPr algn="l"/>
            <a:r>
              <a:rPr lang="en-US" sz="3000" b="1" dirty="0">
                <a:solidFill>
                  <a:srgbClr val="12252D"/>
                </a:solidFill>
                <a:latin typeface="Raleway" charset="0"/>
                <a:ea typeface="Raleway" charset="0"/>
                <a:cs typeface="Raleway" charset="0"/>
              </a:rPr>
              <a:t>Research </a:t>
            </a:r>
            <a:r>
              <a:rPr lang="en-US" sz="3000" b="1" dirty="0" smtClean="0">
                <a:solidFill>
                  <a:srgbClr val="12252D"/>
                </a:solidFill>
                <a:latin typeface="Raleway" charset="0"/>
                <a:ea typeface="Raleway" charset="0"/>
                <a:cs typeface="Raleway" charset="0"/>
              </a:rPr>
              <a:t>Questions </a:t>
            </a:r>
            <a:endParaRPr lang="en-US" sz="3000" b="1" dirty="0">
              <a:solidFill>
                <a:srgbClr val="12252D"/>
              </a:solidFill>
              <a:latin typeface="Raleway" charset="0"/>
              <a:ea typeface="Raleway" charset="0"/>
              <a:cs typeface="Raleway" charset="0"/>
            </a:endParaRPr>
          </a:p>
        </p:txBody>
      </p:sp>
      <p:sp>
        <p:nvSpPr>
          <p:cNvPr id="3" name="Content Placeholder 2"/>
          <p:cNvSpPr>
            <a:spLocks noGrp="1"/>
          </p:cNvSpPr>
          <p:nvPr>
            <p:ph idx="1"/>
          </p:nvPr>
        </p:nvSpPr>
        <p:spPr>
          <a:xfrm>
            <a:off x="457200" y="1006078"/>
            <a:ext cx="8229600" cy="2022872"/>
          </a:xfrm>
        </p:spPr>
        <p:txBody>
          <a:bodyPr>
            <a:normAutofit/>
          </a:bodyPr>
          <a:lstStyle/>
          <a:p>
            <a:r>
              <a:rPr lang="is-IS" sz="1600" dirty="0">
                <a:solidFill>
                  <a:srgbClr val="12252D"/>
                </a:solidFill>
                <a:latin typeface="Trebuchet MS" charset="0"/>
                <a:ea typeface="Trebuchet MS" charset="0"/>
                <a:cs typeface="Trebuchet MS" charset="0"/>
              </a:rPr>
              <a:t>Social media offers a new opportunity to capture Soldiers’ well-being and/or concerns about the Army. </a:t>
            </a:r>
            <a:endParaRPr lang="is-IS" sz="1600" dirty="0" smtClean="0">
              <a:solidFill>
                <a:srgbClr val="12252D"/>
              </a:solidFill>
              <a:latin typeface="Trebuchet MS" charset="0"/>
              <a:ea typeface="Trebuchet MS" charset="0"/>
              <a:cs typeface="Trebuchet MS" charset="0"/>
            </a:endParaRPr>
          </a:p>
          <a:p>
            <a:r>
              <a:rPr lang="is-IS" sz="1600" dirty="0" smtClean="0">
                <a:solidFill>
                  <a:srgbClr val="12252D"/>
                </a:solidFill>
                <a:latin typeface="Trebuchet MS" charset="0"/>
                <a:ea typeface="Trebuchet MS" charset="0"/>
                <a:cs typeface="Trebuchet MS" charset="0"/>
              </a:rPr>
              <a:t>Goal</a:t>
            </a:r>
            <a:r>
              <a:rPr lang="is-IS" sz="1600" dirty="0">
                <a:solidFill>
                  <a:srgbClr val="12252D"/>
                </a:solidFill>
                <a:latin typeface="Trebuchet MS" charset="0"/>
                <a:ea typeface="Trebuchet MS" charset="0"/>
                <a:cs typeface="Trebuchet MS" charset="0"/>
              </a:rPr>
              <a:t>:</a:t>
            </a:r>
            <a:r>
              <a:rPr lang="is-IS" sz="1600" dirty="0" smtClean="0">
                <a:solidFill>
                  <a:srgbClr val="12252D"/>
                </a:solidFill>
                <a:latin typeface="Trebuchet MS" charset="0"/>
                <a:ea typeface="Trebuchet MS" charset="0"/>
                <a:cs typeface="Trebuchet MS" charset="0"/>
              </a:rPr>
              <a:t> Explore the </a:t>
            </a:r>
            <a:r>
              <a:rPr lang="is-IS" sz="1600" dirty="0">
                <a:solidFill>
                  <a:srgbClr val="12252D"/>
                </a:solidFill>
                <a:latin typeface="Trebuchet MS" charset="0"/>
                <a:ea typeface="Trebuchet MS" charset="0"/>
                <a:cs typeface="Trebuchet MS" charset="0"/>
              </a:rPr>
              <a:t>use of social media by the U.S. Army population. </a:t>
            </a:r>
            <a:endParaRPr lang="is-IS" sz="1600" dirty="0" smtClean="0">
              <a:solidFill>
                <a:srgbClr val="12252D"/>
              </a:solidFill>
              <a:latin typeface="Trebuchet MS" charset="0"/>
              <a:ea typeface="Trebuchet MS" charset="0"/>
              <a:cs typeface="Trebuchet MS" charset="0"/>
            </a:endParaRPr>
          </a:p>
          <a:p>
            <a:pPr lvl="1"/>
            <a:r>
              <a:rPr lang="is-IS" sz="1600" dirty="0">
                <a:solidFill>
                  <a:srgbClr val="12252D"/>
                </a:solidFill>
                <a:latin typeface="Trebuchet MS" charset="0"/>
                <a:ea typeface="Trebuchet MS" charset="0"/>
                <a:cs typeface="Trebuchet MS" charset="0"/>
              </a:rPr>
              <a:t>Are there differences in topics and sentiments across groups (e.g., Soldiers vs. </a:t>
            </a:r>
            <a:r>
              <a:rPr lang="en-US" sz="1600" dirty="0">
                <a:solidFill>
                  <a:srgbClr val="12252D"/>
                </a:solidFill>
                <a:latin typeface="Trebuchet MS" charset="0"/>
                <a:ea typeface="Trebuchet MS" charset="0"/>
                <a:cs typeface="Trebuchet MS" charset="0"/>
              </a:rPr>
              <a:t>f</a:t>
            </a:r>
            <a:r>
              <a:rPr lang="is-IS" sz="1600" dirty="0">
                <a:solidFill>
                  <a:srgbClr val="12252D"/>
                </a:solidFill>
                <a:latin typeface="Trebuchet MS" charset="0"/>
                <a:ea typeface="Trebuchet MS" charset="0"/>
                <a:cs typeface="Trebuchet MS" charset="0"/>
              </a:rPr>
              <a:t>amily) and across social media venues? </a:t>
            </a:r>
            <a:endParaRPr lang="is-IS" sz="1600" dirty="0" smtClean="0">
              <a:solidFill>
                <a:srgbClr val="12252D"/>
              </a:solidFill>
              <a:latin typeface="Trebuchet MS" charset="0"/>
              <a:ea typeface="Trebuchet MS" charset="0"/>
              <a:cs typeface="Trebuchet MS" charset="0"/>
            </a:endParaRPr>
          </a:p>
          <a:p>
            <a:pPr lvl="1"/>
            <a:r>
              <a:rPr lang="is-IS" sz="1600" dirty="0">
                <a:solidFill>
                  <a:srgbClr val="12252D"/>
                </a:solidFill>
                <a:latin typeface="Trebuchet MS" charset="0"/>
                <a:ea typeface="Trebuchet MS" charset="0"/>
                <a:cs typeface="Trebuchet MS" charset="0"/>
              </a:rPr>
              <a:t>Can we identify determinants of attrition and changes in policies through the chatter in social media</a:t>
            </a:r>
            <a:r>
              <a:rPr lang="is-IS" sz="1600" dirty="0" smtClean="0">
                <a:solidFill>
                  <a:srgbClr val="12252D"/>
                </a:solidFill>
                <a:latin typeface="Trebuchet MS" charset="0"/>
                <a:ea typeface="Trebuchet MS" charset="0"/>
                <a:cs typeface="Trebuchet MS" charset="0"/>
              </a:rPr>
              <a:t>?</a:t>
            </a:r>
            <a:endParaRPr lang="is-IS" sz="1600" dirty="0">
              <a:solidFill>
                <a:srgbClr val="12252D"/>
              </a:solidFill>
              <a:latin typeface="Trebuchet MS" charset="0"/>
              <a:ea typeface="Trebuchet MS" charset="0"/>
              <a:cs typeface="Trebuchet MS" charset="0"/>
            </a:endParaRPr>
          </a:p>
          <a:p>
            <a:endParaRPr lang="is-IS" sz="1600" dirty="0" smtClean="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0252068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3" name="Content Placeholder 2"/>
          <p:cNvSpPr>
            <a:spLocks noGrp="1"/>
          </p:cNvSpPr>
          <p:nvPr>
            <p:ph idx="1"/>
          </p:nvPr>
        </p:nvSpPr>
        <p:spPr>
          <a:xfrm>
            <a:off x="838200" y="895350"/>
            <a:ext cx="7696200" cy="3429000"/>
          </a:xfrm>
        </p:spPr>
        <p:txBody>
          <a:bodyPr>
            <a:noAutofit/>
          </a:bodyPr>
          <a:lstStyle/>
          <a:p>
            <a:pPr marL="0" indent="0">
              <a:buNone/>
            </a:pPr>
            <a:r>
              <a:rPr lang="en-US" sz="1600" b="1" u="sng" dirty="0" smtClean="0">
                <a:solidFill>
                  <a:srgbClr val="12252D"/>
                </a:solidFill>
                <a:latin typeface="Trebuchet MS" charset="0"/>
                <a:ea typeface="Trebuchet MS" charset="0"/>
                <a:cs typeface="Trebuchet MS" charset="0"/>
              </a:rPr>
              <a:t>Facebook</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3</a:t>
            </a:r>
            <a:r>
              <a:rPr lang="en-US" sz="1400" dirty="0" smtClean="0">
                <a:solidFill>
                  <a:srgbClr val="12252D"/>
                </a:solidFill>
                <a:latin typeface="Trebuchet MS" charset="0"/>
                <a:ea typeface="Trebuchet MS" charset="0"/>
                <a:cs typeface="Trebuchet MS" charset="0"/>
              </a:rPr>
              <a:t>4 </a:t>
            </a:r>
            <a:r>
              <a:rPr lang="en-US" sz="1400" dirty="0">
                <a:solidFill>
                  <a:srgbClr val="12252D"/>
                </a:solidFill>
                <a:latin typeface="Trebuchet MS" charset="0"/>
                <a:ea typeface="Trebuchet MS" charset="0"/>
                <a:cs typeface="Trebuchet MS" charset="0"/>
              </a:rPr>
              <a:t>Army/military related pages</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Pages grouped in 6 categories: </a:t>
            </a:r>
            <a:r>
              <a:rPr lang="en-US" sz="1400" dirty="0" smtClean="0">
                <a:solidFill>
                  <a:srgbClr val="12252D"/>
                </a:solidFill>
                <a:latin typeface="Trebuchet MS" charset="0"/>
                <a:ea typeface="Trebuchet MS" charset="0"/>
                <a:cs typeface="Trebuchet MS" charset="0"/>
              </a:rPr>
              <a:t>Army </a:t>
            </a:r>
            <a:r>
              <a:rPr lang="en-US" sz="1400" dirty="0">
                <a:solidFill>
                  <a:srgbClr val="12252D"/>
                </a:solidFill>
                <a:latin typeface="Trebuchet MS" charset="0"/>
                <a:ea typeface="Trebuchet MS" charset="0"/>
                <a:cs typeface="Trebuchet MS" charset="0"/>
              </a:rPr>
              <a:t>Bases, </a:t>
            </a:r>
            <a:r>
              <a:rPr lang="en-US" sz="1400" dirty="0" smtClean="0">
                <a:solidFill>
                  <a:srgbClr val="12252D"/>
                </a:solidFill>
                <a:latin typeface="Trebuchet MS" charset="0"/>
                <a:ea typeface="Trebuchet MS" charset="0"/>
                <a:cs typeface="Trebuchet MS" charset="0"/>
              </a:rPr>
              <a:t>Official </a:t>
            </a:r>
            <a:r>
              <a:rPr lang="en-US" sz="1400" dirty="0">
                <a:solidFill>
                  <a:srgbClr val="12252D"/>
                </a:solidFill>
                <a:latin typeface="Trebuchet MS" charset="0"/>
                <a:ea typeface="Trebuchet MS" charset="0"/>
                <a:cs typeface="Trebuchet MS" charset="0"/>
              </a:rPr>
              <a:t>Army, </a:t>
            </a:r>
            <a:r>
              <a:rPr lang="en-US" sz="1400" dirty="0" smtClean="0">
                <a:solidFill>
                  <a:srgbClr val="12252D"/>
                </a:solidFill>
                <a:latin typeface="Trebuchet MS" charset="0"/>
                <a:ea typeface="Trebuchet MS" charset="0"/>
                <a:cs typeface="Trebuchet MS" charset="0"/>
              </a:rPr>
              <a:t>Unofficial </a:t>
            </a:r>
            <a:r>
              <a:rPr lang="en-US" sz="1400" dirty="0">
                <a:solidFill>
                  <a:srgbClr val="12252D"/>
                </a:solidFill>
                <a:latin typeface="Trebuchet MS" charset="0"/>
                <a:ea typeface="Trebuchet MS" charset="0"/>
                <a:cs typeface="Trebuchet MS" charset="0"/>
              </a:rPr>
              <a:t>Army, </a:t>
            </a:r>
            <a:r>
              <a:rPr lang="en-US" sz="1400" dirty="0" smtClean="0">
                <a:solidFill>
                  <a:srgbClr val="12252D"/>
                </a:solidFill>
                <a:latin typeface="Trebuchet MS" charset="0"/>
                <a:ea typeface="Trebuchet MS" charset="0"/>
                <a:cs typeface="Trebuchet MS" charset="0"/>
              </a:rPr>
              <a:t>Unofficial </a:t>
            </a:r>
            <a:r>
              <a:rPr lang="en-US" sz="1400" dirty="0">
                <a:solidFill>
                  <a:srgbClr val="12252D"/>
                </a:solidFill>
                <a:latin typeface="Trebuchet MS" charset="0"/>
                <a:ea typeface="Trebuchet MS" charset="0"/>
                <a:cs typeface="Trebuchet MS" charset="0"/>
              </a:rPr>
              <a:t>Military, </a:t>
            </a:r>
            <a:r>
              <a:rPr lang="en-US" sz="1400" dirty="0" smtClean="0">
                <a:solidFill>
                  <a:srgbClr val="12252D"/>
                </a:solidFill>
                <a:latin typeface="Trebuchet MS" charset="0"/>
                <a:ea typeface="Trebuchet MS" charset="0"/>
                <a:cs typeface="Trebuchet MS" charset="0"/>
              </a:rPr>
              <a:t>Army </a:t>
            </a:r>
            <a:r>
              <a:rPr lang="en-US" sz="1400" dirty="0">
                <a:solidFill>
                  <a:srgbClr val="12252D"/>
                </a:solidFill>
                <a:latin typeface="Trebuchet MS" charset="0"/>
                <a:ea typeface="Trebuchet MS" charset="0"/>
                <a:cs typeface="Trebuchet MS" charset="0"/>
              </a:rPr>
              <a:t>Family, and </a:t>
            </a:r>
            <a:r>
              <a:rPr lang="en-US" sz="1400" dirty="0" smtClean="0">
                <a:solidFill>
                  <a:srgbClr val="12252D"/>
                </a:solidFill>
                <a:latin typeface="Trebuchet MS" charset="0"/>
                <a:ea typeface="Trebuchet MS" charset="0"/>
                <a:cs typeface="Trebuchet MS" charset="0"/>
              </a:rPr>
              <a:t>Military </a:t>
            </a:r>
            <a:r>
              <a:rPr lang="en-US" sz="1400" dirty="0">
                <a:solidFill>
                  <a:srgbClr val="12252D"/>
                </a:solidFill>
                <a:latin typeface="Trebuchet MS" charset="0"/>
                <a:ea typeface="Trebuchet MS" charset="0"/>
                <a:cs typeface="Trebuchet MS" charset="0"/>
              </a:rPr>
              <a:t>Family </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6,089,415 comments from 191,342 posts until July 5, </a:t>
            </a:r>
            <a:r>
              <a:rPr lang="en-US" sz="1400" dirty="0" smtClean="0">
                <a:solidFill>
                  <a:srgbClr val="12252D"/>
                </a:solidFill>
                <a:latin typeface="Trebuchet MS" charset="0"/>
                <a:ea typeface="Trebuchet MS" charset="0"/>
                <a:cs typeface="Trebuchet MS" charset="0"/>
              </a:rPr>
              <a:t>2016</a:t>
            </a:r>
          </a:p>
          <a:p>
            <a:pPr marL="0" indent="0">
              <a:buNone/>
            </a:pPr>
            <a:r>
              <a:rPr lang="en-US" sz="1600" b="1" u="sng" dirty="0" smtClean="0">
                <a:solidFill>
                  <a:srgbClr val="12252D"/>
                </a:solidFill>
                <a:latin typeface="Trebuchet MS" charset="0"/>
                <a:ea typeface="Trebuchet MS" charset="0"/>
                <a:cs typeface="Trebuchet MS" charset="0"/>
              </a:rPr>
              <a:t>Twitter</a:t>
            </a:r>
          </a:p>
          <a:p>
            <a:pPr marL="457200" indent="-457200">
              <a:lnSpc>
                <a:spcPts val="1600"/>
              </a:lnSpc>
            </a:pPr>
            <a:r>
              <a:rPr lang="en-US" sz="1400" dirty="0">
                <a:solidFill>
                  <a:srgbClr val="12252D"/>
                </a:solidFill>
                <a:latin typeface="Trebuchet MS" charset="0"/>
                <a:ea typeface="Trebuchet MS" charset="0"/>
                <a:cs typeface="Trebuchet MS" charset="0"/>
              </a:rPr>
              <a:t>43,409 tweets from 1,296 users between 2014 to 2016</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8,938 Army/military related </a:t>
            </a:r>
            <a:r>
              <a:rPr lang="en-US" sz="1400" dirty="0" smtClean="0">
                <a:solidFill>
                  <a:srgbClr val="12252D"/>
                </a:solidFill>
                <a:latin typeface="Trebuchet MS" charset="0"/>
                <a:ea typeface="Trebuchet MS" charset="0"/>
                <a:cs typeface="Trebuchet MS" charset="0"/>
              </a:rPr>
              <a:t>hashtags</a:t>
            </a:r>
          </a:p>
          <a:p>
            <a:pPr marL="0" indent="0">
              <a:buNone/>
            </a:pPr>
            <a:r>
              <a:rPr lang="en-US" sz="1600" b="1" u="sng" dirty="0" err="1" smtClean="0">
                <a:solidFill>
                  <a:srgbClr val="12252D"/>
                </a:solidFill>
                <a:latin typeface="Trebuchet MS" charset="0"/>
                <a:ea typeface="Trebuchet MS" charset="0"/>
                <a:cs typeface="Trebuchet MS" charset="0"/>
              </a:rPr>
              <a:t>Youtube</a:t>
            </a:r>
            <a:endParaRPr lang="en-US" sz="1600" b="1" u="sng" dirty="0" smtClean="0">
              <a:solidFill>
                <a:srgbClr val="12252D"/>
              </a:solidFill>
              <a:latin typeface="Trebuchet MS" charset="0"/>
              <a:ea typeface="Trebuchet MS" charset="0"/>
              <a:cs typeface="Trebuchet MS" charset="0"/>
            </a:endParaRPr>
          </a:p>
          <a:p>
            <a:pPr marL="457200" indent="-457200">
              <a:lnSpc>
                <a:spcPts val="1800"/>
              </a:lnSpc>
              <a:buFont typeface="Arial" charset="0"/>
              <a:buChar char="•"/>
            </a:pPr>
            <a:r>
              <a:rPr lang="en-US" sz="1400" dirty="0">
                <a:solidFill>
                  <a:srgbClr val="12252D"/>
                </a:solidFill>
                <a:latin typeface="Trebuchet MS" charset="0"/>
                <a:ea typeface="Trebuchet MS" charset="0"/>
                <a:cs typeface="Trebuchet MS" charset="0"/>
              </a:rPr>
              <a:t>68 videos on 10 different topics such as education (e.g., college, GI bill), health (e.g. suicide, PTSD), quality of life (e.g., life on base, mail, food), sexual assault of women, and transgender </a:t>
            </a:r>
          </a:p>
          <a:p>
            <a:pPr marL="457200" indent="-457200">
              <a:lnSpc>
                <a:spcPts val="1800"/>
              </a:lnSpc>
              <a:buFont typeface="Arial" charset="0"/>
              <a:buChar char="•"/>
            </a:pPr>
            <a:r>
              <a:rPr lang="en-US" sz="1400" dirty="0">
                <a:solidFill>
                  <a:srgbClr val="12252D"/>
                </a:solidFill>
                <a:latin typeface="Trebuchet MS" charset="0"/>
                <a:ea typeface="Trebuchet MS" charset="0"/>
                <a:cs typeface="Trebuchet MS" charset="0"/>
              </a:rPr>
              <a:t>9,791 comments from the videos</a:t>
            </a:r>
          </a:p>
          <a:p>
            <a:pPr marL="457200" indent="-457200">
              <a:buFont typeface="Arial" charset="0"/>
              <a:buChar char="•"/>
            </a:pPr>
            <a:endParaRPr lang="en-US" sz="1600" dirty="0">
              <a:solidFill>
                <a:srgbClr val="12252D"/>
              </a:solidFill>
              <a:latin typeface="Trebuchet MS" charset="0"/>
              <a:ea typeface="Trebuchet MS" charset="0"/>
              <a:cs typeface="Trebuchet MS" charset="0"/>
            </a:endParaRPr>
          </a:p>
        </p:txBody>
      </p:sp>
      <p:sp>
        <p:nvSpPr>
          <p:cNvPr id="6" name="Title 5"/>
          <p:cNvSpPr>
            <a:spLocks noGrp="1"/>
          </p:cNvSpPr>
          <p:nvPr>
            <p:ph type="title"/>
          </p:nvPr>
        </p:nvSpPr>
        <p:spPr>
          <a:xfrm>
            <a:off x="443672" y="75384"/>
            <a:ext cx="7162800" cy="857250"/>
          </a:xfrm>
        </p:spPr>
        <p:txBody>
          <a:bodyPr>
            <a:normAutofit/>
          </a:bodyPr>
          <a:lstStyle/>
          <a:p>
            <a:pPr algn="l"/>
            <a:r>
              <a:rPr lang="en-US" sz="3000" b="1" dirty="0" smtClean="0">
                <a:latin typeface="Raleway" charset="0"/>
                <a:ea typeface="Raleway" charset="0"/>
                <a:cs typeface="Raleway" charset="0"/>
              </a:rPr>
              <a:t>Data &amp; Methods</a:t>
            </a:r>
            <a:endParaRPr lang="en-US" sz="3000" b="1" dirty="0">
              <a:latin typeface="Raleway" charset="0"/>
              <a:ea typeface="Raleway" charset="0"/>
              <a:cs typeface="Raleway"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88" y="937104"/>
            <a:ext cx="270070" cy="27007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088" y="2184037"/>
            <a:ext cx="274056" cy="22280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870" y="3028753"/>
            <a:ext cx="281288" cy="198056"/>
          </a:xfrm>
          <a:prstGeom prst="rect">
            <a:avLst/>
          </a:prstGeom>
        </p:spPr>
      </p:pic>
    </p:spTree>
    <p:extLst>
      <p:ext uri="{BB962C8B-B14F-4D97-AF65-F5344CB8AC3E}">
        <p14:creationId xmlns:p14="http://schemas.microsoft.com/office/powerpoint/2010/main" val="35454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457199" y="75888"/>
            <a:ext cx="6739467" cy="857250"/>
          </a:xfrm>
        </p:spPr>
        <p:txBody>
          <a:bodyPr>
            <a:normAutofit/>
          </a:bodyPr>
          <a:lstStyle/>
          <a:p>
            <a:pPr algn="l"/>
            <a:r>
              <a:rPr lang="en-US" sz="3000" b="1" dirty="0" smtClean="0">
                <a:solidFill>
                  <a:srgbClr val="12252D"/>
                </a:solidFill>
                <a:latin typeface="Raleway" charset="0"/>
                <a:ea typeface="Raleway" charset="0"/>
                <a:cs typeface="Raleway" charset="0"/>
              </a:rPr>
              <a:t>Sentiment Comparisons</a:t>
            </a:r>
            <a:endParaRPr lang="en-US" sz="3000" b="1" dirty="0">
              <a:solidFill>
                <a:srgbClr val="12252D"/>
              </a:solidFill>
              <a:latin typeface="Raleway" charset="0"/>
              <a:ea typeface="Raleway" charset="0"/>
              <a:cs typeface="Raleway"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153" y="1341097"/>
            <a:ext cx="422033" cy="42203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756" y="1371042"/>
            <a:ext cx="445444" cy="362143"/>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841" y="1360304"/>
            <a:ext cx="544834" cy="383618"/>
          </a:xfrm>
          <a:prstGeom prst="rect">
            <a:avLst/>
          </a:prstGeom>
        </p:spPr>
      </p:pic>
      <p:pic>
        <p:nvPicPr>
          <p:cNvPr id="7" name="Picture 6"/>
          <p:cNvPicPr>
            <a:picLocks noChangeAspect="1"/>
          </p:cNvPicPr>
          <p:nvPr/>
        </p:nvPicPr>
        <p:blipFill>
          <a:blip r:embed="rId7"/>
          <a:stretch>
            <a:fillRect/>
          </a:stretch>
        </p:blipFill>
        <p:spPr>
          <a:xfrm>
            <a:off x="582797" y="1090951"/>
            <a:ext cx="4339172" cy="3007752"/>
          </a:xfrm>
          <a:prstGeom prst="rect">
            <a:avLst/>
          </a:prstGeom>
        </p:spPr>
      </p:pic>
      <p:sp>
        <p:nvSpPr>
          <p:cNvPr id="2" name="TextBox 1"/>
          <p:cNvSpPr txBox="1"/>
          <p:nvPr/>
        </p:nvSpPr>
        <p:spPr>
          <a:xfrm>
            <a:off x="5369786" y="1851296"/>
            <a:ext cx="3276778" cy="2462213"/>
          </a:xfrm>
          <a:prstGeom prst="rect">
            <a:avLst/>
          </a:prstGeom>
          <a:noFill/>
        </p:spPr>
        <p:txBody>
          <a:bodyPr wrap="square" rtlCol="0">
            <a:spAutoFit/>
          </a:bodyPr>
          <a:lstStyle/>
          <a:p>
            <a:r>
              <a:rPr lang="en-US" sz="1400" dirty="0">
                <a:solidFill>
                  <a:srgbClr val="12252D"/>
                </a:solidFill>
                <a:latin typeface="Trebuchet MS"/>
                <a:cs typeface="Trebuchet MS"/>
              </a:rPr>
              <a:t>Facebook (dark blue) and Twitter (light blue) have strikingly similar sentiment</a:t>
            </a:r>
            <a:r>
              <a:rPr lang="en-US" sz="1400" dirty="0" smtClean="0">
                <a:solidFill>
                  <a:srgbClr val="12252D"/>
                </a:solidFill>
                <a:latin typeface="Trebuchet MS"/>
                <a:cs typeface="Trebuchet MS"/>
              </a:rPr>
              <a:t>.</a:t>
            </a:r>
          </a:p>
          <a:p>
            <a:endParaRPr lang="en-US" sz="1400" dirty="0">
              <a:solidFill>
                <a:srgbClr val="12252D"/>
              </a:solidFill>
              <a:latin typeface="Trebuchet MS"/>
              <a:cs typeface="Trebuchet MS"/>
            </a:endParaRPr>
          </a:p>
          <a:p>
            <a:r>
              <a:rPr lang="en-US" sz="1400" dirty="0">
                <a:solidFill>
                  <a:srgbClr val="12252D"/>
                </a:solidFill>
                <a:latin typeface="Trebuchet MS"/>
                <a:cs typeface="Trebuchet MS"/>
              </a:rPr>
              <a:t>The sentiments on YouTube (red) are more negative than either Facebook or Twitter</a:t>
            </a:r>
            <a:r>
              <a:rPr lang="en-US" sz="1400" dirty="0" smtClean="0">
                <a:solidFill>
                  <a:srgbClr val="12252D"/>
                </a:solidFill>
                <a:latin typeface="Trebuchet MS"/>
                <a:cs typeface="Trebuchet MS"/>
              </a:rPr>
              <a:t>.</a:t>
            </a:r>
          </a:p>
          <a:p>
            <a:endParaRPr lang="en-US" sz="1400" dirty="0">
              <a:solidFill>
                <a:srgbClr val="12252D"/>
              </a:solidFill>
              <a:latin typeface="Trebuchet MS"/>
              <a:cs typeface="Trebuchet MS"/>
            </a:endParaRPr>
          </a:p>
          <a:p>
            <a:r>
              <a:rPr lang="en-US" sz="1400" dirty="0">
                <a:solidFill>
                  <a:srgbClr val="12252D"/>
                </a:solidFill>
                <a:latin typeface="Trebuchet MS"/>
                <a:cs typeface="Trebuchet MS"/>
              </a:rPr>
              <a:t>This may be due to the increased anonymity afforded by YouTube.</a:t>
            </a:r>
          </a:p>
          <a:p>
            <a:endParaRPr lang="en-US" sz="1400" dirty="0">
              <a:solidFill>
                <a:srgbClr val="12252D"/>
              </a:solidFill>
              <a:latin typeface="Gill Sans Light"/>
              <a:cs typeface="Gill Sans Light"/>
            </a:endParaRPr>
          </a:p>
        </p:txBody>
      </p:sp>
    </p:spTree>
    <p:extLst>
      <p:ext uri="{BB962C8B-B14F-4D97-AF65-F5344CB8AC3E}">
        <p14:creationId xmlns:p14="http://schemas.microsoft.com/office/powerpoint/2010/main" val="6789337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457200" y="75887"/>
            <a:ext cx="8153400" cy="819463"/>
          </a:xfrm>
        </p:spPr>
        <p:txBody>
          <a:bodyPr>
            <a:normAutofit/>
          </a:bodyPr>
          <a:lstStyle/>
          <a:p>
            <a:pPr algn="l"/>
            <a:r>
              <a:rPr lang="en-US" sz="3000" b="1" dirty="0" smtClean="0">
                <a:solidFill>
                  <a:srgbClr val="12252D"/>
                </a:solidFill>
                <a:latin typeface="Raleway" charset="0"/>
                <a:ea typeface="Raleway" charset="0"/>
                <a:cs typeface="Raleway" charset="0"/>
              </a:rPr>
              <a:t>“Why I Quit the Army”</a:t>
            </a:r>
            <a:endParaRPr lang="en-US" sz="3000" b="1" dirty="0">
              <a:solidFill>
                <a:srgbClr val="12252D"/>
              </a:solidFill>
              <a:latin typeface="Raleway" charset="0"/>
              <a:ea typeface="Raleway" charset="0"/>
              <a:cs typeface="Raleway"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971237"/>
            <a:ext cx="541116" cy="381000"/>
          </a:xfrm>
          <a:prstGeom prst="rect">
            <a:avLst/>
          </a:prstGeom>
        </p:spPr>
      </p:pic>
      <p:sp>
        <p:nvSpPr>
          <p:cNvPr id="2" name="TextBox 1"/>
          <p:cNvSpPr txBox="1"/>
          <p:nvPr/>
        </p:nvSpPr>
        <p:spPr>
          <a:xfrm>
            <a:off x="640773" y="1448365"/>
            <a:ext cx="2056250" cy="2677656"/>
          </a:xfrm>
          <a:prstGeom prst="rect">
            <a:avLst/>
          </a:prstGeom>
          <a:noFill/>
        </p:spPr>
        <p:txBody>
          <a:bodyPr wrap="square" rtlCol="0">
            <a:spAutoFit/>
          </a:bodyPr>
          <a:lstStyle/>
          <a:p>
            <a:r>
              <a:rPr lang="en-US" sz="1400" dirty="0">
                <a:latin typeface="Trebuchet MS"/>
                <a:cs typeface="Trebuchet MS"/>
              </a:rPr>
              <a:t>Identified 6 videos with titles related to Soldiers leaving the Army</a:t>
            </a:r>
            <a:r>
              <a:rPr lang="en-US" sz="1400" dirty="0" smtClean="0">
                <a:latin typeface="Trebuchet MS"/>
                <a:cs typeface="Trebuchet MS"/>
              </a:rPr>
              <a:t>.</a:t>
            </a:r>
            <a:br>
              <a:rPr lang="en-US" sz="1400" dirty="0" smtClean="0">
                <a:latin typeface="Trebuchet MS"/>
                <a:cs typeface="Trebuchet MS"/>
              </a:rPr>
            </a:br>
            <a:endParaRPr lang="en-US" sz="1400" dirty="0">
              <a:latin typeface="Trebuchet MS"/>
              <a:cs typeface="Trebuchet MS"/>
            </a:endParaRPr>
          </a:p>
          <a:p>
            <a:r>
              <a:rPr lang="en-US" sz="1400" dirty="0">
                <a:latin typeface="Trebuchet MS"/>
                <a:cs typeface="Trebuchet MS"/>
              </a:rPr>
              <a:t>Analyzed the word frequencies and correlations between selected relevant words in the comments of these videos.</a:t>
            </a:r>
          </a:p>
          <a:p>
            <a:endParaRPr lang="en-US" sz="1400" dirty="0">
              <a:latin typeface="Gill Sans Light"/>
              <a:cs typeface="Gill Sans Light"/>
            </a:endParaRPr>
          </a:p>
        </p:txBody>
      </p:sp>
      <p:pic>
        <p:nvPicPr>
          <p:cNvPr id="25" name="Picture 24"/>
          <p:cNvPicPr>
            <a:picLocks noChangeAspect="1"/>
          </p:cNvPicPr>
          <p:nvPr/>
        </p:nvPicPr>
        <p:blipFill>
          <a:blip r:embed="rId5"/>
          <a:stretch>
            <a:fillRect/>
          </a:stretch>
        </p:blipFill>
        <p:spPr>
          <a:xfrm>
            <a:off x="2697023" y="858579"/>
            <a:ext cx="3697567" cy="3672185"/>
          </a:xfrm>
          <a:prstGeom prst="rect">
            <a:avLst/>
          </a:prstGeom>
        </p:spPr>
      </p:pic>
      <p:pic>
        <p:nvPicPr>
          <p:cNvPr id="26" name="Picture 25"/>
          <p:cNvPicPr>
            <a:picLocks noChangeAspect="1"/>
          </p:cNvPicPr>
          <p:nvPr/>
        </p:nvPicPr>
        <p:blipFill>
          <a:blip r:embed="rId6"/>
          <a:stretch>
            <a:fillRect/>
          </a:stretch>
        </p:blipFill>
        <p:spPr>
          <a:xfrm>
            <a:off x="6530400" y="1482478"/>
            <a:ext cx="1990463" cy="2184934"/>
          </a:xfrm>
          <a:prstGeom prst="rect">
            <a:avLst/>
          </a:prstGeom>
        </p:spPr>
      </p:pic>
    </p:spTree>
    <p:extLst>
      <p:ext uri="{BB962C8B-B14F-4D97-AF65-F5344CB8AC3E}">
        <p14:creationId xmlns:p14="http://schemas.microsoft.com/office/powerpoint/2010/main" val="3987038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457200" y="57150"/>
            <a:ext cx="7924800" cy="857250"/>
          </a:xfrm>
        </p:spPr>
        <p:txBody>
          <a:bodyPr>
            <a:normAutofit/>
          </a:bodyPr>
          <a:lstStyle/>
          <a:p>
            <a:pPr algn="l"/>
            <a:r>
              <a:rPr lang="en-US" sz="3000" b="1" dirty="0" smtClean="0">
                <a:solidFill>
                  <a:srgbClr val="12252D"/>
                </a:solidFill>
                <a:latin typeface="Raleway" charset="0"/>
                <a:ea typeface="Raleway" charset="0"/>
                <a:cs typeface="Raleway" charset="0"/>
              </a:rPr>
              <a:t>Identifying Policy Changes Over Time</a:t>
            </a:r>
            <a:endParaRPr lang="en-US" sz="3000" b="1" dirty="0">
              <a:solidFill>
                <a:srgbClr val="12252D"/>
              </a:solidFill>
              <a:latin typeface="Raleway" charset="0"/>
              <a:ea typeface="Raleway" charset="0"/>
              <a:cs typeface="Raleway" charset="0"/>
            </a:endParaRPr>
          </a:p>
        </p:txBody>
      </p:sp>
      <p:sp>
        <p:nvSpPr>
          <p:cNvPr id="2" name="TextBox 1"/>
          <p:cNvSpPr txBox="1"/>
          <p:nvPr/>
        </p:nvSpPr>
        <p:spPr>
          <a:xfrm>
            <a:off x="914399" y="875051"/>
            <a:ext cx="8077201" cy="830997"/>
          </a:xfrm>
          <a:prstGeom prst="rect">
            <a:avLst/>
          </a:prstGeom>
          <a:noFill/>
        </p:spPr>
        <p:txBody>
          <a:bodyPr wrap="square" rtlCol="0">
            <a:spAutoFit/>
          </a:bodyPr>
          <a:lstStyle/>
          <a:p>
            <a:pPr marL="742950" lvl="1" indent="-285750">
              <a:buFont typeface="Arial"/>
              <a:buChar char="•"/>
            </a:pPr>
            <a:r>
              <a:rPr lang="en-US" sz="1200" dirty="0">
                <a:latin typeface="Trebuchet MS"/>
                <a:cs typeface="Trebuchet MS"/>
              </a:rPr>
              <a:t>The daily frequency of each word from 2014 to present was counted.</a:t>
            </a:r>
          </a:p>
          <a:p>
            <a:pPr marL="742950" lvl="1" indent="-285750">
              <a:buFont typeface="Arial"/>
              <a:buChar char="•"/>
            </a:pPr>
            <a:r>
              <a:rPr lang="en-US" sz="1200" dirty="0">
                <a:latin typeface="Trebuchet MS"/>
                <a:cs typeface="Trebuchet MS"/>
              </a:rPr>
              <a:t>The spikes relevant to specific policies introduced/changed during the same period were </a:t>
            </a:r>
            <a:r>
              <a:rPr lang="en-US" sz="1200" dirty="0" smtClean="0">
                <a:latin typeface="Trebuchet MS"/>
                <a:cs typeface="Trebuchet MS"/>
              </a:rPr>
              <a:t>identified. </a:t>
            </a:r>
          </a:p>
          <a:p>
            <a:pPr marL="742950" lvl="1" indent="-285750">
              <a:buFont typeface="Arial"/>
              <a:buChar char="•"/>
            </a:pPr>
            <a:r>
              <a:rPr lang="en-US" sz="1200" dirty="0" smtClean="0">
                <a:latin typeface="Trebuchet MS"/>
                <a:cs typeface="Trebuchet MS"/>
              </a:rPr>
              <a:t>As illustration, below plots display the </a:t>
            </a:r>
            <a:r>
              <a:rPr lang="en-US" sz="1200" dirty="0">
                <a:latin typeface="Trebuchet MS"/>
                <a:cs typeface="Trebuchet MS"/>
              </a:rPr>
              <a:t>frequency of the word </a:t>
            </a:r>
            <a:r>
              <a:rPr lang="en-US" sz="1200" b="1" dirty="0">
                <a:latin typeface="Trebuchet MS"/>
                <a:cs typeface="Trebuchet MS"/>
              </a:rPr>
              <a:t>“WEAR” </a:t>
            </a:r>
            <a:r>
              <a:rPr lang="en-US" sz="1200" dirty="0">
                <a:latin typeface="Trebuchet MS"/>
                <a:cs typeface="Trebuchet MS"/>
              </a:rPr>
              <a:t>on Facebook and Twitter; the peaks correspond to the dates of uniform policies. </a:t>
            </a:r>
          </a:p>
        </p:txBody>
      </p:sp>
      <p:pic>
        <p:nvPicPr>
          <p:cNvPr id="8" name="Picture 7"/>
          <p:cNvPicPr>
            <a:picLocks noChangeAspect="1"/>
          </p:cNvPicPr>
          <p:nvPr/>
        </p:nvPicPr>
        <p:blipFill>
          <a:blip r:embed="rId4"/>
          <a:stretch>
            <a:fillRect/>
          </a:stretch>
        </p:blipFill>
        <p:spPr>
          <a:xfrm>
            <a:off x="24622224" y="29674316"/>
            <a:ext cx="10461987" cy="5817733"/>
          </a:xfrm>
          <a:prstGeom prst="rect">
            <a:avLst/>
          </a:prstGeom>
        </p:spPr>
      </p:pic>
      <p:sp>
        <p:nvSpPr>
          <p:cNvPr id="9" name="TextBox 8"/>
          <p:cNvSpPr txBox="1"/>
          <p:nvPr/>
        </p:nvSpPr>
        <p:spPr>
          <a:xfrm>
            <a:off x="15087600" y="22459950"/>
            <a:ext cx="17838666"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The daily frequency of each word from 2014 to present was counted.</a:t>
            </a:r>
          </a:p>
          <a:p>
            <a:pPr marL="457200" indent="-457200">
              <a:buFont typeface="Arial"/>
              <a:buChar char="•"/>
            </a:pPr>
            <a:r>
              <a:rPr lang="en-US" sz="3000" dirty="0" smtClean="0">
                <a:latin typeface="Trebuchet MS"/>
                <a:cs typeface="Trebuchet MS"/>
              </a:rPr>
              <a:t>The spikes relevant to specific policies introduced/changed during the same period were identified.</a:t>
            </a:r>
          </a:p>
        </p:txBody>
      </p:sp>
      <p:grpSp>
        <p:nvGrpSpPr>
          <p:cNvPr id="10" name="Group 9"/>
          <p:cNvGrpSpPr/>
          <p:nvPr/>
        </p:nvGrpSpPr>
        <p:grpSpPr>
          <a:xfrm>
            <a:off x="1217078" y="1808188"/>
            <a:ext cx="7393522" cy="2646105"/>
            <a:chOff x="16434151" y="29382270"/>
            <a:chExt cx="18650096" cy="6161034"/>
          </a:xfrm>
        </p:grpSpPr>
        <p:pic>
          <p:nvPicPr>
            <p:cNvPr id="11" name="Picture 10"/>
            <p:cNvPicPr>
              <a:picLocks noChangeAspect="1"/>
            </p:cNvPicPr>
            <p:nvPr/>
          </p:nvPicPr>
          <p:blipFill>
            <a:blip r:embed="rId5"/>
            <a:stretch>
              <a:fillRect/>
            </a:stretch>
          </p:blipFill>
          <p:spPr>
            <a:xfrm>
              <a:off x="16434151" y="29491588"/>
              <a:ext cx="8205721" cy="6051716"/>
            </a:xfrm>
            <a:prstGeom prst="rect">
              <a:avLst/>
            </a:prstGeom>
          </p:spPr>
        </p:pic>
        <p:sp>
          <p:nvSpPr>
            <p:cNvPr id="12" name="TextBox 11"/>
            <p:cNvSpPr txBox="1"/>
            <p:nvPr/>
          </p:nvSpPr>
          <p:spPr>
            <a:xfrm>
              <a:off x="24443790" y="30415549"/>
              <a:ext cx="3093767" cy="553998"/>
            </a:xfrm>
            <a:prstGeom prst="rect">
              <a:avLst/>
            </a:prstGeom>
            <a:noFill/>
          </p:spPr>
          <p:txBody>
            <a:bodyPr wrap="square" rtlCol="0">
              <a:spAutoFit/>
            </a:bodyPr>
            <a:lstStyle/>
            <a:p>
              <a:pPr marL="457200" indent="-457200">
                <a:buFont typeface="Arial"/>
                <a:buChar char="•"/>
              </a:pPr>
              <a:r>
                <a:rPr lang="en-US" sz="3000" dirty="0" smtClean="0">
                  <a:solidFill>
                    <a:srgbClr val="FF0000"/>
                  </a:solidFill>
                  <a:latin typeface="Trebuchet MS"/>
                  <a:cs typeface="Trebuchet MS"/>
                </a:rPr>
                <a:t>???</a:t>
              </a:r>
            </a:p>
          </p:txBody>
        </p:sp>
        <p:sp>
          <p:nvSpPr>
            <p:cNvPr id="13" name="Rectangle 12"/>
            <p:cNvSpPr/>
            <p:nvPr/>
          </p:nvSpPr>
          <p:spPr>
            <a:xfrm>
              <a:off x="25349945" y="29723920"/>
              <a:ext cx="914243" cy="806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p:nvPr/>
          </p:nvSpPr>
          <p:spPr>
            <a:xfrm>
              <a:off x="25503658" y="29534517"/>
              <a:ext cx="449462" cy="101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H="1">
              <a:off x="21060682" y="30586876"/>
              <a:ext cx="3338077" cy="19634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9677928" y="31348717"/>
              <a:ext cx="4720831" cy="1356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2882326" y="32138518"/>
              <a:ext cx="1267249" cy="2326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a:stretch>
              <a:fillRect/>
            </a:stretch>
          </p:blipFill>
          <p:spPr>
            <a:xfrm>
              <a:off x="24622250" y="29674341"/>
              <a:ext cx="10461997" cy="5817738"/>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t="4704"/>
            <a:stretch/>
          </p:blipFill>
          <p:spPr>
            <a:xfrm>
              <a:off x="24718980" y="29382270"/>
              <a:ext cx="2863609" cy="1304909"/>
            </a:xfrm>
            <a:prstGeom prst="rect">
              <a:avLst/>
            </a:prstGeom>
          </p:spPr>
        </p:pic>
        <p:pic>
          <p:nvPicPr>
            <p:cNvPr id="20" name="Picture 19"/>
            <p:cNvPicPr>
              <a:picLocks noChangeAspect="1"/>
            </p:cNvPicPr>
            <p:nvPr/>
          </p:nvPicPr>
          <p:blipFill>
            <a:blip r:embed="rId7"/>
            <a:stretch>
              <a:fillRect/>
            </a:stretch>
          </p:blipFill>
          <p:spPr>
            <a:xfrm>
              <a:off x="24398759" y="30213087"/>
              <a:ext cx="5165566" cy="747574"/>
            </a:xfrm>
            <a:prstGeom prst="rect">
              <a:avLst/>
            </a:prstGeom>
          </p:spPr>
        </p:pic>
        <p:pic>
          <p:nvPicPr>
            <p:cNvPr id="21" name="Picture 20"/>
            <p:cNvPicPr>
              <a:picLocks noChangeAspect="1"/>
            </p:cNvPicPr>
            <p:nvPr/>
          </p:nvPicPr>
          <p:blipFill>
            <a:blip r:embed="rId8"/>
            <a:stretch>
              <a:fillRect/>
            </a:stretch>
          </p:blipFill>
          <p:spPr>
            <a:xfrm>
              <a:off x="24398759" y="31003962"/>
              <a:ext cx="4816104" cy="689508"/>
            </a:xfrm>
            <a:prstGeom prst="rect">
              <a:avLst/>
            </a:prstGeom>
          </p:spPr>
        </p:pic>
        <p:cxnSp>
          <p:nvCxnSpPr>
            <p:cNvPr id="22" name="Straight Arrow Connector 21"/>
            <p:cNvCxnSpPr/>
            <p:nvPr/>
          </p:nvCxnSpPr>
          <p:spPr>
            <a:xfrm flipV="1">
              <a:off x="27582587" y="30006775"/>
              <a:ext cx="6643817" cy="27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564325" y="30586873"/>
              <a:ext cx="413625" cy="8317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806812" y="31693468"/>
              <a:ext cx="1633754" cy="414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0218" y="31982300"/>
              <a:ext cx="3085546" cy="482269"/>
            </a:xfrm>
            <a:prstGeom prst="rect">
              <a:avLst/>
            </a:prstGeom>
          </p:spPr>
        </p:pic>
        <p:cxnSp>
          <p:nvCxnSpPr>
            <p:cNvPr id="28" name="Straight Arrow Connector 27"/>
            <p:cNvCxnSpPr/>
            <p:nvPr/>
          </p:nvCxnSpPr>
          <p:spPr>
            <a:xfrm flipH="1" flipV="1">
              <a:off x="24149572" y="29892022"/>
              <a:ext cx="569408" cy="142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4852951" y="29407671"/>
              <a:ext cx="1411237" cy="253846"/>
            </a:xfrm>
            <a:prstGeom prst="rect">
              <a:avLst/>
            </a:prstGeom>
            <a:no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0" name="Picture 29"/>
            <p:cNvPicPr>
              <a:picLocks noChangeAspect="1"/>
            </p:cNvPicPr>
            <p:nvPr/>
          </p:nvPicPr>
          <p:blipFill rotWithShape="1">
            <a:blip r:embed="rId10">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val="0"/>
                </a:ext>
              </a:extLst>
            </a:blip>
            <a:srcRect t="4704" b="75806"/>
            <a:stretch/>
          </p:blipFill>
          <p:spPr>
            <a:xfrm>
              <a:off x="24718980" y="29401073"/>
              <a:ext cx="2863609" cy="266883"/>
            </a:xfrm>
            <a:prstGeom prst="rect">
              <a:avLst/>
            </a:prstGeom>
          </p:spPr>
        </p:pic>
        <p:pic>
          <p:nvPicPr>
            <p:cNvPr id="31" name="Picture 30"/>
            <p:cNvPicPr>
              <a:picLocks noChangeAspect="1"/>
            </p:cNvPicPr>
            <p:nvPr/>
          </p:nvPicPr>
          <p:blipFill rotWithShape="1">
            <a:blip r:embed="rId12">
              <a:extLst>
                <a:ext uri="{BEBA8EAE-BF5A-486C-A8C5-ECC9F3942E4B}">
                  <a14:imgProps xmlns:a14="http://schemas.microsoft.com/office/drawing/2010/main">
                    <a14:imgLayer r:embed="rId13">
                      <a14:imgEffect>
                        <a14:artisticBlur radius="21"/>
                      </a14:imgEffect>
                    </a14:imgLayer>
                  </a14:imgProps>
                </a:ext>
                <a:ext uri="{28A0092B-C50C-407E-A947-70E740481C1C}">
                  <a14:useLocalDpi xmlns:a14="http://schemas.microsoft.com/office/drawing/2010/main" val="0"/>
                </a:ext>
              </a:extLst>
            </a:blip>
            <a:srcRect t="25355" r="44254" b="65016"/>
            <a:stretch/>
          </p:blipFill>
          <p:spPr>
            <a:xfrm>
              <a:off x="24687850" y="29675093"/>
              <a:ext cx="1596355" cy="131852"/>
            </a:xfrm>
            <a:prstGeom prst="rect">
              <a:avLst/>
            </a:prstGeom>
          </p:spPr>
        </p:pic>
        <p:sp>
          <p:nvSpPr>
            <p:cNvPr id="32" name="Rectangle 31"/>
            <p:cNvSpPr/>
            <p:nvPr/>
          </p:nvSpPr>
          <p:spPr>
            <a:xfrm>
              <a:off x="20599422" y="29516975"/>
              <a:ext cx="461260" cy="14453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26033" y="30225727"/>
              <a:ext cx="218817" cy="218818"/>
            </a:xfrm>
            <a:prstGeom prst="rect">
              <a:avLst/>
            </a:prstGeom>
          </p:spPr>
        </p:pic>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769812" y="30222262"/>
              <a:ext cx="369714" cy="300577"/>
            </a:xfrm>
            <a:prstGeom prst="rect">
              <a:avLst/>
            </a:prstGeom>
          </p:spPr>
        </p:pic>
      </p:grpSp>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9994" y="895350"/>
            <a:ext cx="422033" cy="422033"/>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2315" y="1547221"/>
            <a:ext cx="431589" cy="350879"/>
          </a:xfrm>
          <a:prstGeom prst="rect">
            <a:avLst/>
          </a:prstGeom>
        </p:spPr>
      </p:pic>
    </p:spTree>
    <p:extLst>
      <p:ext uri="{BB962C8B-B14F-4D97-AF65-F5344CB8AC3E}">
        <p14:creationId xmlns:p14="http://schemas.microsoft.com/office/powerpoint/2010/main" val="16405443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4" name="Title 3"/>
          <p:cNvSpPr>
            <a:spLocks noGrp="1"/>
          </p:cNvSpPr>
          <p:nvPr>
            <p:ph type="title"/>
          </p:nvPr>
        </p:nvSpPr>
        <p:spPr>
          <a:xfrm>
            <a:off x="762000" y="1504950"/>
            <a:ext cx="7772400" cy="1905000"/>
          </a:xfrm>
        </p:spPr>
        <p:txBody>
          <a:bodyPr>
            <a:normAutofit fontScale="90000"/>
          </a:bodyPr>
          <a:lstStyle/>
          <a:p>
            <a:pPr algn="ctr"/>
            <a:r>
              <a:rPr lang="en-US" sz="3100" dirty="0" smtClean="0">
                <a:solidFill>
                  <a:srgbClr val="5D89B4"/>
                </a:solidFill>
                <a:latin typeface="Raleway" charset="0"/>
                <a:ea typeface="Raleway" charset="0"/>
                <a:cs typeface="Raleway" charset="0"/>
              </a:rPr>
              <a:t>School Assignment Policies &amp; Race</a:t>
            </a:r>
            <a:r>
              <a:rPr lang="en-US" dirty="0" smtClean="0">
                <a:solidFill>
                  <a:srgbClr val="5D89B4"/>
                </a:solidFill>
                <a:latin typeface="Raleway" charset="0"/>
                <a:ea typeface="Raleway" charset="0"/>
                <a:cs typeface="Raleway" charset="0"/>
              </a:rPr>
              <a:t/>
            </a:r>
            <a:br>
              <a:rPr lang="en-US" dirty="0" smtClean="0">
                <a:solidFill>
                  <a:srgbClr val="5D89B4"/>
                </a:solidFill>
                <a:latin typeface="Raleway" charset="0"/>
                <a:ea typeface="Raleway" charset="0"/>
                <a:cs typeface="Raleway" charset="0"/>
              </a:rPr>
            </a:br>
            <a:r>
              <a:rPr lang="en-US" sz="2200" dirty="0" smtClean="0">
                <a:solidFill>
                  <a:srgbClr val="5D89B4"/>
                </a:solidFill>
                <a:latin typeface="Raleway" charset="0"/>
                <a:ea typeface="Raleway" charset="0"/>
                <a:cs typeface="Raleway" charset="0"/>
              </a:rPr>
              <a:t>A comparison of Jefferson county &amp;</a:t>
            </a:r>
            <a:br>
              <a:rPr lang="en-US" sz="2200" dirty="0" smtClean="0">
                <a:solidFill>
                  <a:srgbClr val="5D89B4"/>
                </a:solidFill>
                <a:latin typeface="Raleway" charset="0"/>
                <a:ea typeface="Raleway" charset="0"/>
                <a:cs typeface="Raleway" charset="0"/>
              </a:rPr>
            </a:br>
            <a:r>
              <a:rPr lang="en-US" sz="2200" dirty="0" err="1" smtClean="0">
                <a:solidFill>
                  <a:srgbClr val="5D89B4"/>
                </a:solidFill>
                <a:latin typeface="Raleway" charset="0"/>
                <a:ea typeface="Raleway" charset="0"/>
                <a:cs typeface="Raleway" charset="0"/>
              </a:rPr>
              <a:t>mecklenburg</a:t>
            </a:r>
            <a:r>
              <a:rPr lang="en-US" sz="2200" dirty="0" smtClean="0">
                <a:solidFill>
                  <a:srgbClr val="5D89B4"/>
                </a:solidFill>
                <a:latin typeface="Raleway" charset="0"/>
                <a:ea typeface="Raleway" charset="0"/>
                <a:cs typeface="Raleway" charset="0"/>
              </a:rPr>
              <a:t> county school districts</a:t>
            </a:r>
            <a:r>
              <a:rPr lang="en-US" dirty="0" smtClean="0">
                <a:solidFill>
                  <a:srgbClr val="5D89B4"/>
                </a:solidFill>
                <a:latin typeface="Raleway" charset="0"/>
                <a:ea typeface="Raleway" charset="0"/>
                <a:cs typeface="Raleway" charset="0"/>
              </a:rPr>
              <a:t/>
            </a:r>
            <a:br>
              <a:rPr lang="en-US" dirty="0" smtClean="0">
                <a:solidFill>
                  <a:srgbClr val="5D89B4"/>
                </a:solidFill>
                <a:latin typeface="Raleway" charset="0"/>
                <a:ea typeface="Raleway" charset="0"/>
                <a:cs typeface="Raleway" charset="0"/>
              </a:rPr>
            </a:b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8058939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49" name="Shape 49"/>
          <p:cNvSpPr txBox="1">
            <a:spLocks noGrp="1"/>
          </p:cNvSpPr>
          <p:nvPr>
            <p:ph type="title"/>
          </p:nvPr>
        </p:nvSpPr>
        <p:spPr>
          <a:xfrm>
            <a:off x="457200" y="57150"/>
            <a:ext cx="8229600" cy="8572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bin"/>
              <a:buNone/>
            </a:pPr>
            <a:r>
              <a:rPr lang="en-US" sz="3000" b="1" i="0" u="none" strike="noStrike" cap="none" dirty="0" smtClean="0">
                <a:solidFill>
                  <a:srgbClr val="12252D"/>
                </a:solidFill>
                <a:latin typeface="Raleway" charset="0"/>
                <a:ea typeface="Raleway" charset="0"/>
                <a:cs typeface="Raleway" charset="0"/>
                <a:sym typeface="Arial Narrow"/>
              </a:rPr>
              <a:t>Motivation</a:t>
            </a:r>
            <a:endParaRPr lang="en-US" sz="3000" b="1" i="0" u="none" strike="noStrike" cap="none" dirty="0">
              <a:solidFill>
                <a:srgbClr val="12252D"/>
              </a:solidFill>
              <a:latin typeface="Raleway" charset="0"/>
              <a:ea typeface="Raleway" charset="0"/>
              <a:cs typeface="Raleway" charset="0"/>
              <a:sym typeface="Arial Narrow"/>
            </a:endParaRPr>
          </a:p>
        </p:txBody>
      </p:sp>
      <p:sp>
        <p:nvSpPr>
          <p:cNvPr id="50" name="Shape 50"/>
          <p:cNvSpPr txBox="1">
            <a:spLocks noGrp="1"/>
          </p:cNvSpPr>
          <p:nvPr>
            <p:ph type="body" idx="1"/>
          </p:nvPr>
        </p:nvSpPr>
        <p:spPr>
          <a:xfrm>
            <a:off x="609600" y="914400"/>
            <a:ext cx="7924800" cy="3638550"/>
          </a:xfrm>
          <a:prstGeom prst="rect">
            <a:avLst/>
          </a:prstGeom>
          <a:noFill/>
          <a:ln>
            <a:noFill/>
          </a:ln>
        </p:spPr>
        <p:txBody>
          <a:bodyPr lIns="91425" tIns="91425" rIns="91425" bIns="91425" anchor="t" anchorCtr="0">
            <a:noAutofit/>
          </a:bodyPr>
          <a:lstStyle/>
          <a:p>
            <a:pPr marL="0" indent="0">
              <a:spcBef>
                <a:spcPts val="0"/>
              </a:spcBef>
              <a:buNone/>
            </a:pPr>
            <a:r>
              <a:rPr lang="en-US" sz="1600" dirty="0">
                <a:solidFill>
                  <a:srgbClr val="12252D"/>
                </a:solidFill>
                <a:latin typeface="Trebuchet MS" charset="0"/>
                <a:ea typeface="Trebuchet MS" charset="0"/>
                <a:cs typeface="Trebuchet MS" charset="0"/>
              </a:rPr>
              <a:t>Although segregation was deemed unconstitutional more than 50 years ago, many schools across the country remain segregated due to state and country </a:t>
            </a:r>
            <a:r>
              <a:rPr lang="en-US" sz="1600" dirty="0" smtClean="0">
                <a:solidFill>
                  <a:srgbClr val="12252D"/>
                </a:solidFill>
                <a:latin typeface="Trebuchet MS" charset="0"/>
                <a:ea typeface="Trebuchet MS" charset="0"/>
                <a:cs typeface="Trebuchet MS" charset="0"/>
              </a:rPr>
              <a:t>policies. </a:t>
            </a:r>
          </a:p>
          <a:p>
            <a:pPr marL="0" indent="0">
              <a:spcBef>
                <a:spcPts val="0"/>
              </a:spcBef>
              <a:buNone/>
            </a:pPr>
            <a:endParaRPr lang="en-US" sz="1600" dirty="0">
              <a:solidFill>
                <a:srgbClr val="12252D"/>
              </a:solidFill>
              <a:latin typeface="Trebuchet MS" charset="0"/>
              <a:ea typeface="Trebuchet MS" charset="0"/>
              <a:cs typeface="Trebuchet MS" charset="0"/>
            </a:endParaRPr>
          </a:p>
          <a:p>
            <a:pPr marL="0" indent="0">
              <a:spcBef>
                <a:spcPts val="0"/>
              </a:spcBef>
              <a:buNone/>
            </a:pPr>
            <a:r>
              <a:rPr lang="en-US" sz="1600" dirty="0">
                <a:solidFill>
                  <a:srgbClr val="12252D"/>
                </a:solidFill>
                <a:latin typeface="Trebuchet MS" charset="0"/>
                <a:ea typeface="Trebuchet MS" charset="0"/>
                <a:cs typeface="Trebuchet MS" charset="0"/>
              </a:rPr>
              <a:t>Students in segregated schools are often deprived of the positive outcomes associated with integrated school </a:t>
            </a:r>
            <a:r>
              <a:rPr lang="en-US" sz="1600" dirty="0" smtClean="0">
                <a:solidFill>
                  <a:srgbClr val="12252D"/>
                </a:solidFill>
                <a:latin typeface="Trebuchet MS" charset="0"/>
                <a:ea typeface="Trebuchet MS" charset="0"/>
                <a:cs typeface="Trebuchet MS" charset="0"/>
              </a:rPr>
              <a:t>settings*: </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better </a:t>
            </a:r>
            <a:r>
              <a:rPr lang="en-US" sz="1600" dirty="0">
                <a:solidFill>
                  <a:srgbClr val="12252D"/>
                </a:solidFill>
                <a:latin typeface="Trebuchet MS" charset="0"/>
                <a:ea typeface="Trebuchet MS" charset="0"/>
                <a:cs typeface="Trebuchet MS" charset="0"/>
              </a:rPr>
              <a:t>critical </a:t>
            </a:r>
            <a:r>
              <a:rPr lang="en-US" sz="1600" dirty="0" smtClean="0">
                <a:solidFill>
                  <a:srgbClr val="12252D"/>
                </a:solidFill>
                <a:latin typeface="Trebuchet MS" charset="0"/>
                <a:ea typeface="Trebuchet MS" charset="0"/>
                <a:cs typeface="Trebuchet MS" charset="0"/>
              </a:rPr>
              <a:t>thinking</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communication</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social skills</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lack </a:t>
            </a:r>
            <a:r>
              <a:rPr lang="en-US" sz="1600" dirty="0">
                <a:solidFill>
                  <a:srgbClr val="12252D"/>
                </a:solidFill>
                <a:latin typeface="Trebuchet MS" charset="0"/>
                <a:ea typeface="Trebuchet MS" charset="0"/>
                <a:cs typeface="Trebuchet MS" charset="0"/>
              </a:rPr>
              <a:t>of poverty</a:t>
            </a:r>
          </a:p>
        </p:txBody>
      </p:sp>
      <p:sp>
        <p:nvSpPr>
          <p:cNvPr id="2" name="TextBox 1"/>
          <p:cNvSpPr txBox="1"/>
          <p:nvPr/>
        </p:nvSpPr>
        <p:spPr>
          <a:xfrm>
            <a:off x="2890284" y="4095750"/>
            <a:ext cx="5791200" cy="553998"/>
          </a:xfrm>
          <a:prstGeom prst="rect">
            <a:avLst/>
          </a:prstGeom>
          <a:noFill/>
        </p:spPr>
        <p:txBody>
          <a:bodyPr wrap="square" rtlCol="0">
            <a:spAutoFit/>
          </a:bodyPr>
          <a:lstStyle/>
          <a:p>
            <a:r>
              <a:rPr lang="en-US" sz="1000" i="1" dirty="0" smtClean="0">
                <a:latin typeface="Trebuchet MS"/>
                <a:cs typeface="Trebuchet MS"/>
              </a:rPr>
              <a:t>*</a:t>
            </a:r>
            <a:r>
              <a:rPr lang="en-US" sz="1000" i="1" dirty="0" err="1" smtClean="0">
                <a:latin typeface="Trebuchet MS"/>
                <a:cs typeface="Trebuchet MS"/>
              </a:rPr>
              <a:t>Orfield</a:t>
            </a:r>
            <a:r>
              <a:rPr lang="en-US" sz="1000" i="1" dirty="0">
                <a:latin typeface="Trebuchet MS"/>
                <a:cs typeface="Trebuchet MS"/>
              </a:rPr>
              <a:t>, G., Frankenberg, E., </a:t>
            </a:r>
            <a:r>
              <a:rPr lang="en-US" sz="1000" i="1" dirty="0" err="1">
                <a:latin typeface="Trebuchet MS"/>
                <a:cs typeface="Trebuchet MS"/>
              </a:rPr>
              <a:t>Ee</a:t>
            </a:r>
            <a:r>
              <a:rPr lang="en-US" sz="1000" i="1" dirty="0">
                <a:latin typeface="Trebuchet MS"/>
                <a:cs typeface="Trebuchet MS"/>
              </a:rPr>
              <a:t>, J., &amp; </a:t>
            </a:r>
            <a:r>
              <a:rPr lang="en-US" sz="1000" i="1" dirty="0" err="1">
                <a:latin typeface="Trebuchet MS"/>
                <a:cs typeface="Trebuchet MS"/>
              </a:rPr>
              <a:t>Kuscera</a:t>
            </a:r>
            <a:r>
              <a:rPr lang="en-US" sz="1000" i="1" dirty="0">
                <a:latin typeface="Trebuchet MS"/>
                <a:cs typeface="Trebuchet MS"/>
              </a:rPr>
              <a:t>, J. (2014, May 25). Brown at 60: Great Progress, a Long Retreat and an Uncertain Future. Civil Rights Project.</a:t>
            </a:r>
          </a:p>
          <a:p>
            <a:endParaRPr lang="en-US" sz="1000" i="1" dirty="0">
              <a:latin typeface="Gill Sans Light"/>
              <a:cs typeface="Gill Sans Light"/>
            </a:endParaRPr>
          </a:p>
        </p:txBody>
      </p:sp>
    </p:spTree>
    <p:extLst>
      <p:ext uri="{BB962C8B-B14F-4D97-AF65-F5344CB8AC3E}">
        <p14:creationId xmlns:p14="http://schemas.microsoft.com/office/powerpoint/2010/main" val="479785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55" name="Shape 55"/>
          <p:cNvSpPr txBox="1">
            <a:spLocks noGrp="1"/>
          </p:cNvSpPr>
          <p:nvPr>
            <p:ph type="title"/>
          </p:nvPr>
        </p:nvSpPr>
        <p:spPr>
          <a:xfrm>
            <a:off x="457200" y="57150"/>
            <a:ext cx="8229600" cy="8572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bin"/>
              <a:buNone/>
            </a:pPr>
            <a:r>
              <a:rPr lang="en-US" sz="3000" b="1" i="0" u="none" strike="noStrike" cap="none" dirty="0">
                <a:solidFill>
                  <a:srgbClr val="12252D"/>
                </a:solidFill>
                <a:latin typeface="Raleway" charset="0"/>
                <a:ea typeface="Raleway" charset="0"/>
                <a:cs typeface="Raleway" charset="0"/>
                <a:sym typeface="Arial Narrow"/>
              </a:rPr>
              <a:t>Research Questions</a:t>
            </a:r>
          </a:p>
        </p:txBody>
      </p:sp>
      <p:sp>
        <p:nvSpPr>
          <p:cNvPr id="56" name="Shape 56"/>
          <p:cNvSpPr txBox="1">
            <a:spLocks noGrp="1"/>
          </p:cNvSpPr>
          <p:nvPr>
            <p:ph type="body" idx="1"/>
          </p:nvPr>
        </p:nvSpPr>
        <p:spPr>
          <a:xfrm>
            <a:off x="685800" y="837754"/>
            <a:ext cx="8001000" cy="2800796"/>
          </a:xfrm>
          <a:prstGeom prst="rect">
            <a:avLst/>
          </a:prstGeom>
          <a:noFill/>
          <a:ln>
            <a:noFill/>
          </a:ln>
        </p:spPr>
        <p:txBody>
          <a:bodyPr lIns="91425" tIns="91425" rIns="91425" bIns="91425" anchor="t" anchorCtr="0">
            <a:noAutofit/>
          </a:bodyPr>
          <a:lstStyle/>
          <a:p>
            <a:pPr marL="0" indent="0">
              <a:spcBef>
                <a:spcPts val="0"/>
              </a:spcBef>
              <a:buNone/>
            </a:pPr>
            <a:r>
              <a:rPr lang="en-US" sz="1600" dirty="0">
                <a:solidFill>
                  <a:srgbClr val="12252D"/>
                </a:solidFill>
                <a:latin typeface="Trebuchet MS" charset="0"/>
                <a:ea typeface="Trebuchet MS" charset="0"/>
                <a:cs typeface="Trebuchet MS" charset="0"/>
              </a:rPr>
              <a:t>Jefferson County has implemented a complex integration plan. Can a difference in the racial distribution of students be distinguished when compared to an integration plan based solely on location</a:t>
            </a:r>
            <a:r>
              <a:rPr lang="en-US" sz="1600" dirty="0" smtClean="0">
                <a:solidFill>
                  <a:srgbClr val="12252D"/>
                </a:solidFill>
                <a:latin typeface="Trebuchet MS" charset="0"/>
                <a:ea typeface="Trebuchet MS" charset="0"/>
                <a:cs typeface="Trebuchet MS" charset="0"/>
              </a:rPr>
              <a:t>?</a:t>
            </a:r>
          </a:p>
          <a:p>
            <a:pPr marL="0" indent="0">
              <a:spcBef>
                <a:spcPts val="0"/>
              </a:spcBef>
              <a:buNone/>
            </a:pPr>
            <a:endParaRPr lang="en-US" sz="1600" dirty="0">
              <a:solidFill>
                <a:srgbClr val="12252D"/>
              </a:solidFill>
              <a:latin typeface="Trebuchet MS" charset="0"/>
              <a:ea typeface="Trebuchet MS" charset="0"/>
              <a:cs typeface="Trebuchet MS" charset="0"/>
            </a:endParaRPr>
          </a:p>
          <a:p>
            <a:pPr marL="0" indent="0">
              <a:spcBef>
                <a:spcPts val="0"/>
              </a:spcBef>
              <a:buNone/>
            </a:pPr>
            <a:r>
              <a:rPr lang="en-US" sz="1600" dirty="0">
                <a:solidFill>
                  <a:srgbClr val="12252D"/>
                </a:solidFill>
                <a:latin typeface="Trebuchet MS" charset="0"/>
                <a:ea typeface="Trebuchet MS" charset="0"/>
                <a:cs typeface="Trebuchet MS" charset="0"/>
              </a:rPr>
              <a:t>Are Jefferson County schools more racially </a:t>
            </a:r>
            <a:r>
              <a:rPr lang="en-US" sz="1600" dirty="0" smtClean="0">
                <a:solidFill>
                  <a:srgbClr val="12252D"/>
                </a:solidFill>
                <a:latin typeface="Trebuchet MS" charset="0"/>
                <a:ea typeface="Trebuchet MS" charset="0"/>
                <a:cs typeface="Trebuchet MS" charset="0"/>
              </a:rPr>
              <a:t>integrated?</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Can the integration be demonstrated spatially?</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Is the plan to achieve its goals of desegregation working?</a:t>
            </a:r>
            <a:endParaRPr lang="en-US" sz="1600" dirty="0">
              <a:solidFill>
                <a:srgbClr val="12252D"/>
              </a:solidFill>
              <a:latin typeface="Trebuchet MS" charset="0"/>
              <a:ea typeface="Trebuchet MS" charset="0"/>
              <a:cs typeface="Trebuchet MS" charset="0"/>
            </a:endParaRPr>
          </a:p>
          <a:p>
            <a:pPr marL="457200" marR="0" lvl="0" indent="0" algn="l" rtl="0">
              <a:lnSpc>
                <a:spcPct val="100000"/>
              </a:lnSpc>
              <a:spcBef>
                <a:spcPts val="0"/>
              </a:spcBef>
              <a:spcAft>
                <a:spcPts val="0"/>
              </a:spcAft>
              <a:buNone/>
            </a:pPr>
            <a:endParaRPr sz="1600" dirty="0">
              <a:solidFill>
                <a:srgbClr val="12252D"/>
              </a:solidFill>
            </a:endParaRPr>
          </a:p>
        </p:txBody>
      </p:sp>
    </p:spTree>
    <p:extLst>
      <p:ext uri="{BB962C8B-B14F-4D97-AF65-F5344CB8AC3E}">
        <p14:creationId xmlns:p14="http://schemas.microsoft.com/office/powerpoint/2010/main" val="12623531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3" name="Shape 63"/>
          <p:cNvSpPr txBox="1">
            <a:spLocks noGrp="1"/>
          </p:cNvSpPr>
          <p:nvPr>
            <p:ph type="title"/>
          </p:nvPr>
        </p:nvSpPr>
        <p:spPr>
          <a:xfrm>
            <a:off x="457200" y="57150"/>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Policy Review</a:t>
            </a:r>
            <a:endParaRPr lang="en-US" sz="3000" b="1" dirty="0">
              <a:solidFill>
                <a:srgbClr val="12252D"/>
              </a:solidFill>
              <a:latin typeface="Raleway" charset="0"/>
              <a:ea typeface="Raleway" charset="0"/>
              <a:cs typeface="Raleway" charset="0"/>
            </a:endParaRPr>
          </a:p>
        </p:txBody>
      </p:sp>
      <p:sp>
        <p:nvSpPr>
          <p:cNvPr id="3" name="Text Placeholder 2"/>
          <p:cNvSpPr>
            <a:spLocks noGrp="1"/>
          </p:cNvSpPr>
          <p:nvPr>
            <p:ph type="body" idx="1"/>
          </p:nvPr>
        </p:nvSpPr>
        <p:spPr>
          <a:xfrm>
            <a:off x="685800" y="895350"/>
            <a:ext cx="4040188" cy="479822"/>
          </a:xfrm>
        </p:spPr>
        <p:txBody>
          <a:bodyPr/>
          <a:lstStyle/>
          <a:p>
            <a:r>
              <a:rPr lang="en-US" sz="2000" dirty="0" smtClean="0">
                <a:solidFill>
                  <a:srgbClr val="12252D"/>
                </a:solidFill>
                <a:latin typeface="Trebuchet MS" charset="0"/>
                <a:ea typeface="Trebuchet MS" charset="0"/>
                <a:cs typeface="Trebuchet MS" charset="0"/>
              </a:rPr>
              <a:t>Jefferson County	</a:t>
            </a:r>
            <a:endParaRPr lang="en-US" sz="2000" dirty="0">
              <a:solidFill>
                <a:srgbClr val="12252D"/>
              </a:solidFill>
              <a:latin typeface="Trebuchet MS" charset="0"/>
              <a:ea typeface="Trebuchet MS" charset="0"/>
              <a:cs typeface="Trebuchet MS" charset="0"/>
            </a:endParaRPr>
          </a:p>
        </p:txBody>
      </p:sp>
      <p:sp>
        <p:nvSpPr>
          <p:cNvPr id="4" name="Content Placeholder 3"/>
          <p:cNvSpPr>
            <a:spLocks noGrp="1"/>
          </p:cNvSpPr>
          <p:nvPr>
            <p:ph sz="half" idx="2"/>
          </p:nvPr>
        </p:nvSpPr>
        <p:spPr>
          <a:xfrm>
            <a:off x="685800" y="1375172"/>
            <a:ext cx="4191000" cy="2963466"/>
          </a:xfrm>
        </p:spPr>
        <p:txBody>
          <a:bodyPr>
            <a:normAutofit fontScale="25000" lnSpcReduction="20000"/>
          </a:bodyPr>
          <a:lstStyle/>
          <a:p>
            <a:pPr marL="0" indent="0">
              <a:lnSpc>
                <a:spcPct val="120000"/>
              </a:lnSpc>
              <a:buNone/>
            </a:pPr>
            <a:r>
              <a:rPr lang="en-US" sz="6400" b="1" dirty="0">
                <a:solidFill>
                  <a:srgbClr val="12252D"/>
                </a:solidFill>
                <a:latin typeface="Trebuchet MS" charset="0"/>
                <a:ea typeface="Trebuchet MS" charset="0"/>
                <a:cs typeface="Trebuchet MS" charset="0"/>
              </a:rPr>
              <a:t>1975: </a:t>
            </a:r>
            <a:r>
              <a:rPr lang="en-US" sz="6000" dirty="0">
                <a:solidFill>
                  <a:srgbClr val="12252D"/>
                </a:solidFill>
                <a:latin typeface="Trebuchet MS" charset="0"/>
                <a:ea typeface="Trebuchet MS" charset="0"/>
                <a:cs typeface="Trebuchet MS" charset="0"/>
              </a:rPr>
              <a:t>Kentucky Board of Education mandates a race-based busing system to promote desegregation. </a:t>
            </a:r>
            <a:endParaRPr lang="en-US" sz="6000" dirty="0" smtClean="0">
              <a:solidFill>
                <a:srgbClr val="12252D"/>
              </a:solidFill>
              <a:latin typeface="Trebuchet MS" charset="0"/>
              <a:ea typeface="Trebuchet MS" charset="0"/>
              <a:cs typeface="Trebuchet MS" charset="0"/>
            </a:endParaRPr>
          </a:p>
          <a:p>
            <a:pPr marL="0" indent="0">
              <a:lnSpc>
                <a:spcPct val="120000"/>
              </a:lnSpc>
              <a:buNone/>
            </a:pPr>
            <a:endParaRPr lang="en-US" sz="6400" b="1" dirty="0">
              <a:solidFill>
                <a:srgbClr val="12252D"/>
              </a:solidFill>
              <a:latin typeface="Trebuchet MS" charset="0"/>
              <a:ea typeface="Trebuchet MS" charset="0"/>
              <a:cs typeface="Trebuchet MS" charset="0"/>
            </a:endParaRPr>
          </a:p>
          <a:p>
            <a:pPr marL="0" indent="0">
              <a:lnSpc>
                <a:spcPct val="120000"/>
              </a:lnSpc>
              <a:buNone/>
            </a:pPr>
            <a:r>
              <a:rPr lang="en-US" sz="6400" b="1" dirty="0">
                <a:solidFill>
                  <a:srgbClr val="12252D"/>
                </a:solidFill>
                <a:latin typeface="Trebuchet MS" charset="0"/>
                <a:ea typeface="Trebuchet MS" charset="0"/>
                <a:cs typeface="Trebuchet MS" charset="0"/>
              </a:rPr>
              <a:t>2007:</a:t>
            </a:r>
            <a:r>
              <a:rPr lang="en-US" sz="6400" i="1" dirty="0">
                <a:solidFill>
                  <a:srgbClr val="12252D"/>
                </a:solidFill>
                <a:latin typeface="Trebuchet MS" charset="0"/>
                <a:ea typeface="Trebuchet MS" charset="0"/>
                <a:cs typeface="Trebuchet MS" charset="0"/>
              </a:rPr>
              <a:t> </a:t>
            </a:r>
            <a:r>
              <a:rPr lang="en-US" sz="6000" i="1" dirty="0">
                <a:solidFill>
                  <a:srgbClr val="12252D"/>
                </a:solidFill>
                <a:latin typeface="Trebuchet MS" charset="0"/>
                <a:ea typeface="Trebuchet MS" charset="0"/>
                <a:cs typeface="Trebuchet MS" charset="0"/>
              </a:rPr>
              <a:t>Meredith vs. Jefferson County Public School </a:t>
            </a:r>
            <a:r>
              <a:rPr lang="en-US" sz="6000" dirty="0">
                <a:solidFill>
                  <a:srgbClr val="12252D"/>
                </a:solidFill>
                <a:latin typeface="Trebuchet MS" charset="0"/>
                <a:ea typeface="Trebuchet MS" charset="0"/>
                <a:cs typeface="Trebuchet MS" charset="0"/>
              </a:rPr>
              <a:t>: Deemed unconstitutional to integrate schools solely on the basis of race. A new plan that aspires to create integrated clusters on the basis of income, family education level, and percent whiteness was developed and is currently in place.</a:t>
            </a:r>
          </a:p>
          <a:p>
            <a:pPr marL="338138" indent="0">
              <a:lnSpc>
                <a:spcPct val="120000"/>
              </a:lnSpc>
              <a:buNone/>
            </a:pPr>
            <a:endParaRPr lang="en-US" sz="6000" dirty="0">
              <a:solidFill>
                <a:srgbClr val="12252D"/>
              </a:solidFill>
            </a:endParaRPr>
          </a:p>
        </p:txBody>
      </p:sp>
      <p:sp>
        <p:nvSpPr>
          <p:cNvPr id="8" name="Text Placeholder 7"/>
          <p:cNvSpPr>
            <a:spLocks noGrp="1"/>
          </p:cNvSpPr>
          <p:nvPr>
            <p:ph type="body" sz="quarter" idx="3"/>
          </p:nvPr>
        </p:nvSpPr>
        <p:spPr>
          <a:xfrm>
            <a:off x="4797425" y="1139525"/>
            <a:ext cx="4041775" cy="479822"/>
          </a:xfrm>
        </p:spPr>
        <p:txBody>
          <a:bodyPr/>
          <a:lstStyle/>
          <a:p>
            <a:pPr algn="ctr"/>
            <a:r>
              <a:rPr lang="en-US" sz="1800" dirty="0" smtClean="0">
                <a:solidFill>
                  <a:srgbClr val="12252D"/>
                </a:solidFill>
                <a:latin typeface="Trebuchet MS" charset="0"/>
                <a:ea typeface="Trebuchet MS" charset="0"/>
                <a:cs typeface="Trebuchet MS" charset="0"/>
              </a:rPr>
              <a:t>Elementary School Clusters</a:t>
            </a:r>
            <a:endParaRPr lang="en-US" sz="1800" dirty="0">
              <a:solidFill>
                <a:srgbClr val="12252D"/>
              </a:solidFill>
              <a:latin typeface="Trebuchet MS" charset="0"/>
              <a:ea typeface="Trebuchet MS" charset="0"/>
              <a:cs typeface="Trebuchet MS" charset="0"/>
            </a:endParaRPr>
          </a:p>
        </p:txBody>
      </p:sp>
      <p:pic>
        <p:nvPicPr>
          <p:cNvPr id="15" name="Content Placeholder 14"/>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r="9505"/>
          <a:stretch/>
        </p:blipFill>
        <p:spPr>
          <a:xfrm>
            <a:off x="5105400" y="1613865"/>
            <a:ext cx="3657600" cy="2558085"/>
          </a:xfrm>
          <a:prstGeom prst="rect">
            <a:avLst/>
          </a:prstGeom>
        </p:spPr>
      </p:pic>
    </p:spTree>
    <p:extLst>
      <p:ext uri="{BB962C8B-B14F-4D97-AF65-F5344CB8AC3E}">
        <p14:creationId xmlns:p14="http://schemas.microsoft.com/office/powerpoint/2010/main" val="9188513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Policy Review Continued</a:t>
            </a:r>
            <a:endParaRPr lang="en-US" sz="3000" b="1" dirty="0">
              <a:solidFill>
                <a:srgbClr val="12252D"/>
              </a:solidFill>
              <a:latin typeface="Raleway" charset="0"/>
              <a:ea typeface="Raleway" charset="0"/>
              <a:cs typeface="Raleway" charset="0"/>
            </a:endParaRPr>
          </a:p>
        </p:txBody>
      </p:sp>
      <p:sp>
        <p:nvSpPr>
          <p:cNvPr id="3" name="Text Placeholder 2"/>
          <p:cNvSpPr>
            <a:spLocks noGrp="1"/>
          </p:cNvSpPr>
          <p:nvPr>
            <p:ph type="body" idx="1"/>
          </p:nvPr>
        </p:nvSpPr>
        <p:spPr>
          <a:xfrm>
            <a:off x="692419" y="859273"/>
            <a:ext cx="4040188" cy="479822"/>
          </a:xfrm>
        </p:spPr>
        <p:txBody>
          <a:bodyPr/>
          <a:lstStyle/>
          <a:p>
            <a:r>
              <a:rPr lang="en-US" sz="2000" dirty="0" smtClean="0">
                <a:solidFill>
                  <a:srgbClr val="12252D"/>
                </a:solidFill>
                <a:latin typeface="Trebuchet MS" charset="0"/>
                <a:ea typeface="Trebuchet MS" charset="0"/>
                <a:cs typeface="Trebuchet MS" charset="0"/>
              </a:rPr>
              <a:t>Mecklenburg County</a:t>
            </a:r>
            <a:endParaRPr lang="en-US" sz="2000" dirty="0">
              <a:solidFill>
                <a:srgbClr val="12252D"/>
              </a:solidFill>
              <a:latin typeface="Trebuchet MS" charset="0"/>
              <a:ea typeface="Trebuchet MS" charset="0"/>
              <a:cs typeface="Trebuchet MS" charset="0"/>
            </a:endParaRPr>
          </a:p>
        </p:txBody>
      </p:sp>
      <p:sp>
        <p:nvSpPr>
          <p:cNvPr id="4" name="Content Placeholder 3"/>
          <p:cNvSpPr>
            <a:spLocks noGrp="1"/>
          </p:cNvSpPr>
          <p:nvPr>
            <p:ph sz="half" idx="2"/>
          </p:nvPr>
        </p:nvSpPr>
        <p:spPr>
          <a:xfrm>
            <a:off x="697173" y="1428750"/>
            <a:ext cx="3962400" cy="2963466"/>
          </a:xfrm>
        </p:spPr>
        <p:txBody>
          <a:bodyPr>
            <a:noAutofit/>
          </a:bodyPr>
          <a:lstStyle/>
          <a:p>
            <a:pPr marL="0" indent="0">
              <a:buNone/>
            </a:pPr>
            <a:r>
              <a:rPr lang="en-US" sz="1600" b="1" dirty="0" smtClean="0">
                <a:latin typeface="Trebuchet MS" charset="0"/>
                <a:ea typeface="Trebuchet MS" charset="0"/>
                <a:cs typeface="Trebuchet MS" charset="0"/>
              </a:rPr>
              <a:t>1971:</a:t>
            </a:r>
            <a:r>
              <a:rPr lang="en-US" sz="1600" dirty="0" smtClean="0">
                <a:latin typeface="Trebuchet MS" charset="0"/>
                <a:ea typeface="Trebuchet MS" charset="0"/>
                <a:cs typeface="Trebuchet MS" charset="0"/>
              </a:rPr>
              <a:t> </a:t>
            </a:r>
            <a:r>
              <a:rPr lang="en-US" sz="1500" i="1" dirty="0">
                <a:latin typeface="Trebuchet MS" charset="0"/>
                <a:ea typeface="Trebuchet MS" charset="0"/>
                <a:cs typeface="Trebuchet MS" charset="0"/>
              </a:rPr>
              <a:t>Swann vs. Charlotte-Mecklenburg Board of Education</a:t>
            </a:r>
            <a:r>
              <a:rPr lang="en-US" sz="1500" dirty="0">
                <a:latin typeface="Trebuchet MS" charset="0"/>
                <a:ea typeface="Trebuchet MS" charset="0"/>
                <a:cs typeface="Trebuchet MS" charset="0"/>
              </a:rPr>
              <a:t>: The Supreme Court’s  first metropolitan wide desegregation decision. </a:t>
            </a:r>
            <a:endParaRPr lang="en-US" sz="1500" dirty="0" smtClean="0">
              <a:latin typeface="Trebuchet MS" charset="0"/>
              <a:ea typeface="Trebuchet MS" charset="0"/>
              <a:cs typeface="Trebuchet MS" charset="0"/>
            </a:endParaRPr>
          </a:p>
          <a:p>
            <a:pPr marL="0" indent="0">
              <a:buNone/>
            </a:pPr>
            <a:endParaRPr lang="en-US" sz="1600" dirty="0">
              <a:latin typeface="Trebuchet MS" charset="0"/>
              <a:ea typeface="Trebuchet MS" charset="0"/>
              <a:cs typeface="Trebuchet MS" charset="0"/>
            </a:endParaRPr>
          </a:p>
          <a:p>
            <a:pPr marL="0" indent="0">
              <a:buNone/>
            </a:pPr>
            <a:r>
              <a:rPr lang="en-US" sz="1600" b="1" dirty="0">
                <a:latin typeface="Trebuchet MS" charset="0"/>
                <a:ea typeface="Trebuchet MS" charset="0"/>
                <a:cs typeface="Trebuchet MS" charset="0"/>
              </a:rPr>
              <a:t>2002:</a:t>
            </a:r>
            <a:r>
              <a:rPr lang="en-US" sz="1600" dirty="0">
                <a:latin typeface="Trebuchet MS" charset="0"/>
                <a:ea typeface="Trebuchet MS" charset="0"/>
                <a:cs typeface="Trebuchet MS" charset="0"/>
              </a:rPr>
              <a:t> </a:t>
            </a:r>
            <a:r>
              <a:rPr lang="en-US" sz="1500" dirty="0">
                <a:latin typeface="Trebuchet MS" charset="0"/>
                <a:ea typeface="Trebuchet MS" charset="0"/>
                <a:cs typeface="Trebuchet MS" charset="0"/>
              </a:rPr>
              <a:t>Racial based integration ended. Public schools began to re-segregate and have remained so to present times. Students are assigned to schools solely based on geographic location.</a:t>
            </a:r>
          </a:p>
          <a:p>
            <a:pPr marL="338138" indent="0">
              <a:buNone/>
            </a:pPr>
            <a:endParaRPr lang="en-US" sz="1600" dirty="0"/>
          </a:p>
        </p:txBody>
      </p:sp>
      <p:sp>
        <p:nvSpPr>
          <p:cNvPr id="5" name="Text Placeholder 4"/>
          <p:cNvSpPr>
            <a:spLocks noGrp="1"/>
          </p:cNvSpPr>
          <p:nvPr>
            <p:ph type="body" sz="quarter" idx="3"/>
          </p:nvPr>
        </p:nvSpPr>
        <p:spPr>
          <a:xfrm>
            <a:off x="4645033" y="971550"/>
            <a:ext cx="4041775" cy="479822"/>
          </a:xfrm>
        </p:spPr>
        <p:txBody>
          <a:bodyPr/>
          <a:lstStyle/>
          <a:p>
            <a:pPr algn="ctr"/>
            <a:r>
              <a:rPr lang="en-US" sz="1800" dirty="0">
                <a:latin typeface="Trebuchet MS" charset="0"/>
                <a:ea typeface="Trebuchet MS" charset="0"/>
                <a:cs typeface="Trebuchet MS" charset="0"/>
              </a:rPr>
              <a:t>Elementary School </a:t>
            </a:r>
            <a:r>
              <a:rPr lang="en-US" sz="1800" dirty="0" smtClean="0">
                <a:latin typeface="Trebuchet MS" charset="0"/>
                <a:ea typeface="Trebuchet MS" charset="0"/>
                <a:cs typeface="Trebuchet MS" charset="0"/>
              </a:rPr>
              <a:t>Assignment</a:t>
            </a:r>
            <a:endParaRPr lang="en-US" sz="1800" dirty="0">
              <a:latin typeface="Trebuchet MS" charset="0"/>
              <a:ea typeface="Trebuchet MS" charset="0"/>
              <a:cs typeface="Trebuchet MS" charset="0"/>
            </a:endParaRPr>
          </a:p>
        </p:txBody>
      </p:sp>
      <p:pic>
        <p:nvPicPr>
          <p:cNvPr id="7" name="Content Placeholder 6"/>
          <p:cNvPicPr>
            <a:picLocks noGrp="1" noChangeAspect="1"/>
          </p:cNvPicPr>
          <p:nvPr>
            <p:ph sz="quarter" idx="4"/>
          </p:nvPr>
        </p:nvPicPr>
        <p:blipFill>
          <a:blip r:embed="rId3"/>
          <a:stretch>
            <a:fillRect/>
          </a:stretch>
        </p:blipFill>
        <p:spPr>
          <a:xfrm>
            <a:off x="5563531" y="1428750"/>
            <a:ext cx="2361269" cy="2963862"/>
          </a:xfrm>
          <a:prstGeom prst="rect">
            <a:avLst/>
          </a:prstGeom>
        </p:spPr>
      </p:pic>
    </p:spTree>
    <p:extLst>
      <p:ext uri="{BB962C8B-B14F-4D97-AF65-F5344CB8AC3E}">
        <p14:creationId xmlns:p14="http://schemas.microsoft.com/office/powerpoint/2010/main" val="396058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7069" y="1437966"/>
            <a:ext cx="2191131" cy="10928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8" name="TextBox 37"/>
          <p:cNvSpPr txBox="1"/>
          <p:nvPr/>
        </p:nvSpPr>
        <p:spPr>
          <a:xfrm>
            <a:off x="6707647" y="971550"/>
            <a:ext cx="1221809" cy="461665"/>
          </a:xfrm>
          <a:prstGeom prst="rect">
            <a:avLst/>
          </a:prstGeom>
          <a:noFill/>
        </p:spPr>
        <p:txBody>
          <a:bodyPr wrap="none" rtlCol="0">
            <a:spAutoFit/>
          </a:bodyPr>
          <a:lstStyle/>
          <a:p>
            <a:r>
              <a:rPr lang="en-US" sz="2400" b="1" dirty="0" smtClean="0">
                <a:solidFill>
                  <a:srgbClr val="5D89B4"/>
                </a:solidFill>
                <a:latin typeface="Raleway" charset="0"/>
                <a:ea typeface="Raleway" charset="0"/>
                <a:cs typeface="Raleway" charset="0"/>
              </a:rPr>
              <a:t>People</a:t>
            </a:r>
            <a:endParaRPr lang="en-US" sz="2400" b="1" dirty="0">
              <a:solidFill>
                <a:srgbClr val="5D89B4"/>
              </a:solidFill>
              <a:latin typeface="Raleway" charset="0"/>
              <a:ea typeface="Raleway" charset="0"/>
              <a:cs typeface="Raleway" charset="0"/>
            </a:endParaRPr>
          </a:p>
        </p:txBody>
      </p:sp>
      <p:sp>
        <p:nvSpPr>
          <p:cNvPr id="39" name="TextBox 38"/>
          <p:cNvSpPr txBox="1"/>
          <p:nvPr/>
        </p:nvSpPr>
        <p:spPr>
          <a:xfrm>
            <a:off x="6267069" y="2692297"/>
            <a:ext cx="2191131" cy="1384995"/>
          </a:xfrm>
          <a:prstGeom prst="rect">
            <a:avLst/>
          </a:prstGeom>
          <a:noFill/>
        </p:spPr>
        <p:txBody>
          <a:bodyPr wrap="square" rtlCol="0">
            <a:spAutoFit/>
          </a:bodyPr>
          <a:lstStyle/>
          <a:p>
            <a:pPr marL="342900" indent="-342900">
              <a:buFont typeface="Arial"/>
              <a:buChar char="•"/>
            </a:pPr>
            <a:r>
              <a:rPr lang="en-US" sz="1400" dirty="0" smtClean="0">
                <a:solidFill>
                  <a:prstClr val="black"/>
                </a:solidFill>
                <a:latin typeface="Trebuchet MS" charset="0"/>
                <a:ea typeface="Trebuchet MS" charset="0"/>
                <a:cs typeface="Trebuchet MS" charset="0"/>
              </a:rPr>
              <a:t>Relationships</a:t>
            </a:r>
          </a:p>
          <a:p>
            <a:pPr marL="342900" indent="-342900">
              <a:buFont typeface="Arial"/>
              <a:buChar char="•"/>
            </a:pPr>
            <a:r>
              <a:rPr lang="en-US" sz="1400" dirty="0" smtClean="0">
                <a:solidFill>
                  <a:prstClr val="black"/>
                </a:solidFill>
                <a:latin typeface="Trebuchet MS" charset="0"/>
                <a:ea typeface="Trebuchet MS" charset="0"/>
                <a:cs typeface="Trebuchet MS" charset="0"/>
              </a:rPr>
              <a:t>Location</a:t>
            </a:r>
          </a:p>
          <a:p>
            <a:pPr marL="342900" indent="-342900">
              <a:buFont typeface="Arial"/>
              <a:buChar char="•"/>
            </a:pPr>
            <a:r>
              <a:rPr lang="en-US" sz="1400" dirty="0" smtClean="0">
                <a:solidFill>
                  <a:prstClr val="black"/>
                </a:solidFill>
                <a:latin typeface="Trebuchet MS" charset="0"/>
                <a:ea typeface="Trebuchet MS" charset="0"/>
                <a:cs typeface="Trebuchet MS" charset="0"/>
              </a:rPr>
              <a:t>Economic Condition</a:t>
            </a:r>
            <a:endParaRPr lang="en-US" sz="1400" dirty="0">
              <a:solidFill>
                <a:prstClr val="black"/>
              </a:solidFill>
              <a:latin typeface="Trebuchet MS" charset="0"/>
              <a:ea typeface="Trebuchet MS" charset="0"/>
              <a:cs typeface="Trebuchet MS" charset="0"/>
            </a:endParaRPr>
          </a:p>
          <a:p>
            <a:pPr marL="342900" indent="-342900">
              <a:buFont typeface="Arial"/>
              <a:buChar char="•"/>
            </a:pPr>
            <a:r>
              <a:rPr lang="en-US" sz="1400" dirty="0" smtClean="0">
                <a:solidFill>
                  <a:prstClr val="black"/>
                </a:solidFill>
                <a:latin typeface="Trebuchet MS" charset="0"/>
                <a:ea typeface="Trebuchet MS" charset="0"/>
                <a:cs typeface="Trebuchet MS" charset="0"/>
              </a:rPr>
              <a:t>Communication</a:t>
            </a:r>
          </a:p>
          <a:p>
            <a:pPr marL="342900" indent="-342900">
              <a:buFont typeface="Arial"/>
              <a:buChar char="•"/>
            </a:pPr>
            <a:r>
              <a:rPr lang="en-US" sz="1400" dirty="0" smtClean="0">
                <a:solidFill>
                  <a:prstClr val="black"/>
                </a:solidFill>
                <a:latin typeface="Trebuchet MS" charset="0"/>
                <a:ea typeface="Trebuchet MS" charset="0"/>
                <a:cs typeface="Trebuchet MS" charset="0"/>
              </a:rPr>
              <a:t>Activities 		</a:t>
            </a:r>
          </a:p>
          <a:p>
            <a:pPr marL="342900" indent="-342900">
              <a:buFont typeface="Arial"/>
              <a:buChar char="•"/>
            </a:pPr>
            <a:r>
              <a:rPr lang="en-US" sz="1400" dirty="0" smtClean="0">
                <a:solidFill>
                  <a:prstClr val="black"/>
                </a:solidFill>
                <a:latin typeface="Trebuchet MS" charset="0"/>
                <a:ea typeface="Trebuchet MS" charset="0"/>
                <a:cs typeface="Trebuchet MS" charset="0"/>
              </a:rPr>
              <a:t>Health</a:t>
            </a:r>
          </a:p>
        </p:txBody>
      </p:sp>
      <p:pic>
        <p:nvPicPr>
          <p:cNvPr id="33"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3635"/>
          <a:stretch/>
        </p:blipFill>
        <p:spPr bwMode="auto">
          <a:xfrm>
            <a:off x="3484336" y="1437966"/>
            <a:ext cx="2249333" cy="10927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4" name="TextBox 33"/>
          <p:cNvSpPr txBox="1"/>
          <p:nvPr/>
        </p:nvSpPr>
        <p:spPr>
          <a:xfrm>
            <a:off x="3580516" y="971550"/>
            <a:ext cx="2056973" cy="461665"/>
          </a:xfrm>
          <a:prstGeom prst="rect">
            <a:avLst/>
          </a:prstGeom>
          <a:noFill/>
        </p:spPr>
        <p:txBody>
          <a:bodyPr wrap="none" rtlCol="0">
            <a:spAutoFit/>
          </a:bodyPr>
          <a:lstStyle/>
          <a:p>
            <a:pPr algn="ctr"/>
            <a:r>
              <a:rPr lang="en-US" sz="2400" b="1" dirty="0" smtClean="0">
                <a:solidFill>
                  <a:srgbClr val="5D89B4"/>
                </a:solidFill>
                <a:latin typeface="Raleway" charset="0"/>
                <a:ea typeface="Raleway" charset="0"/>
                <a:cs typeface="Raleway" charset="0"/>
              </a:rPr>
              <a:t>Environment</a:t>
            </a:r>
            <a:endParaRPr lang="en-US" sz="2400" b="1" dirty="0">
              <a:solidFill>
                <a:srgbClr val="5D89B4"/>
              </a:solidFill>
              <a:latin typeface="Raleway" charset="0"/>
              <a:ea typeface="Raleway" charset="0"/>
              <a:cs typeface="Raleway" charset="0"/>
            </a:endParaRPr>
          </a:p>
        </p:txBody>
      </p:sp>
      <p:sp>
        <p:nvSpPr>
          <p:cNvPr id="35" name="TextBox 34"/>
          <p:cNvSpPr txBox="1"/>
          <p:nvPr/>
        </p:nvSpPr>
        <p:spPr>
          <a:xfrm>
            <a:off x="3752036" y="2669909"/>
            <a:ext cx="1568058" cy="954107"/>
          </a:xfrm>
          <a:prstGeom prst="rect">
            <a:avLst/>
          </a:prstGeom>
          <a:noFill/>
        </p:spPr>
        <p:txBody>
          <a:bodyPr wrap="none" rtlCol="0">
            <a:spAutoFit/>
          </a:bodyPr>
          <a:lstStyle/>
          <a:p>
            <a:pPr marL="342900" indent="-342900">
              <a:buFont typeface="Arial"/>
              <a:buChar char="•"/>
            </a:pPr>
            <a:r>
              <a:rPr lang="en-US" sz="1400" dirty="0" smtClean="0">
                <a:solidFill>
                  <a:prstClr val="black"/>
                </a:solidFill>
                <a:latin typeface="Trebuchet MS" charset="0"/>
                <a:ea typeface="Trebuchet MS" charset="0"/>
                <a:cs typeface="Trebuchet MS" charset="0"/>
              </a:rPr>
              <a:t>Climate</a:t>
            </a:r>
          </a:p>
          <a:p>
            <a:pPr marL="342900" indent="-342900">
              <a:buFont typeface="Arial"/>
              <a:buChar char="•"/>
            </a:pPr>
            <a:r>
              <a:rPr lang="en-US" sz="1400" dirty="0" smtClean="0">
                <a:solidFill>
                  <a:prstClr val="black"/>
                </a:solidFill>
                <a:latin typeface="Trebuchet MS" charset="0"/>
                <a:ea typeface="Trebuchet MS" charset="0"/>
                <a:cs typeface="Trebuchet MS" charset="0"/>
              </a:rPr>
              <a:t>Pollution </a:t>
            </a:r>
          </a:p>
          <a:p>
            <a:pPr marL="342900" indent="-342900">
              <a:buFont typeface="Arial"/>
              <a:buChar char="•"/>
            </a:pPr>
            <a:r>
              <a:rPr lang="en-US" sz="1400" dirty="0" smtClean="0">
                <a:solidFill>
                  <a:prstClr val="black"/>
                </a:solidFill>
                <a:latin typeface="Trebuchet MS" charset="0"/>
                <a:ea typeface="Trebuchet MS" charset="0"/>
                <a:cs typeface="Trebuchet MS" charset="0"/>
              </a:rPr>
              <a:t>Noise</a:t>
            </a:r>
          </a:p>
          <a:p>
            <a:pPr marL="342900" indent="-342900">
              <a:buFont typeface="Arial"/>
              <a:buChar char="•"/>
            </a:pPr>
            <a:r>
              <a:rPr lang="en-US" sz="1400" dirty="0" smtClean="0">
                <a:solidFill>
                  <a:prstClr val="black"/>
                </a:solidFill>
                <a:latin typeface="Trebuchet MS" charset="0"/>
                <a:ea typeface="Trebuchet MS" charset="0"/>
                <a:cs typeface="Trebuchet MS" charset="0"/>
              </a:rPr>
              <a:t>Flora/ Fauna</a:t>
            </a:r>
            <a:endParaRPr lang="en-US" sz="1400" dirty="0">
              <a:solidFill>
                <a:prstClr val="black"/>
              </a:solidFill>
              <a:latin typeface="Trebuchet MS" charset="0"/>
              <a:ea typeface="Trebuchet MS" charset="0"/>
              <a:cs typeface="Trebuchet MS" charset="0"/>
            </a:endParaRPr>
          </a:p>
        </p:txBody>
      </p:sp>
      <p:sp>
        <p:nvSpPr>
          <p:cNvPr id="41" name="TextBox 40"/>
          <p:cNvSpPr txBox="1"/>
          <p:nvPr/>
        </p:nvSpPr>
        <p:spPr>
          <a:xfrm>
            <a:off x="314673" y="971550"/>
            <a:ext cx="2950302" cy="461665"/>
          </a:xfrm>
          <a:prstGeom prst="rect">
            <a:avLst/>
          </a:prstGeom>
          <a:noFill/>
          <a:effectLst/>
        </p:spPr>
        <p:txBody>
          <a:bodyPr wrap="square" rtlCol="0">
            <a:spAutoFit/>
          </a:bodyPr>
          <a:lstStyle/>
          <a:p>
            <a:pPr algn="ctr"/>
            <a:r>
              <a:rPr lang="en-US" sz="2400" b="1" dirty="0" smtClean="0">
                <a:solidFill>
                  <a:srgbClr val="5D89B4"/>
                </a:solidFill>
                <a:latin typeface="Raleway" charset="0"/>
                <a:ea typeface="Raleway" charset="0"/>
                <a:cs typeface="Raleway" charset="0"/>
              </a:rPr>
              <a:t>Infrastructure</a:t>
            </a:r>
            <a:endParaRPr lang="en-US" sz="2400" b="1" dirty="0">
              <a:solidFill>
                <a:srgbClr val="5D89B4"/>
              </a:solidFill>
              <a:latin typeface="Raleway" charset="0"/>
              <a:ea typeface="Raleway" charset="0"/>
              <a:cs typeface="Raleway" charset="0"/>
            </a:endParaRPr>
          </a:p>
        </p:txBody>
      </p:sp>
      <p:sp>
        <p:nvSpPr>
          <p:cNvPr id="42" name="TextBox 41"/>
          <p:cNvSpPr txBox="1"/>
          <p:nvPr/>
        </p:nvSpPr>
        <p:spPr>
          <a:xfrm>
            <a:off x="1013218" y="2683193"/>
            <a:ext cx="1609736" cy="954107"/>
          </a:xfrm>
          <a:prstGeom prst="rect">
            <a:avLst/>
          </a:prstGeom>
          <a:noFill/>
        </p:spPr>
        <p:txBody>
          <a:bodyPr wrap="none" rtlCol="0">
            <a:spAutoFit/>
          </a:bodyPr>
          <a:lstStyle/>
          <a:p>
            <a:pPr marL="342900" indent="-342900" algn="just">
              <a:buFont typeface="Arial" charset="0"/>
              <a:buChar char="•"/>
            </a:pPr>
            <a:r>
              <a:rPr lang="en-US" sz="1400" dirty="0" smtClean="0">
                <a:solidFill>
                  <a:prstClr val="black"/>
                </a:solidFill>
                <a:latin typeface="Trebuchet MS" charset="0"/>
                <a:ea typeface="Trebuchet MS" charset="0"/>
                <a:cs typeface="Trebuchet MS" charset="0"/>
              </a:rPr>
              <a:t>Condition</a:t>
            </a:r>
            <a:endParaRPr lang="en-US" sz="1400" dirty="0">
              <a:solidFill>
                <a:prstClr val="black"/>
              </a:solidFill>
              <a:latin typeface="Trebuchet MS" charset="0"/>
              <a:ea typeface="Trebuchet MS" charset="0"/>
              <a:cs typeface="Trebuchet MS" charset="0"/>
            </a:endParaRPr>
          </a:p>
          <a:p>
            <a:pPr marL="342900" indent="-342900" algn="just">
              <a:buFont typeface="Arial" charset="0"/>
              <a:buChar char="•"/>
            </a:pPr>
            <a:r>
              <a:rPr lang="en-US" sz="1400" dirty="0">
                <a:solidFill>
                  <a:prstClr val="black"/>
                </a:solidFill>
                <a:latin typeface="Trebuchet MS" charset="0"/>
                <a:ea typeface="Trebuchet MS" charset="0"/>
                <a:cs typeface="Trebuchet MS" charset="0"/>
              </a:rPr>
              <a:t>Operations</a:t>
            </a:r>
          </a:p>
          <a:p>
            <a:pPr marL="342900" indent="-342900" algn="just">
              <a:buFont typeface="Arial" charset="0"/>
              <a:buChar char="•"/>
            </a:pPr>
            <a:r>
              <a:rPr lang="en-US" sz="1400" dirty="0">
                <a:solidFill>
                  <a:prstClr val="black"/>
                </a:solidFill>
                <a:latin typeface="Trebuchet MS" charset="0"/>
                <a:ea typeface="Trebuchet MS" charset="0"/>
                <a:cs typeface="Trebuchet MS" charset="0"/>
              </a:rPr>
              <a:t>Resilience</a:t>
            </a:r>
          </a:p>
          <a:p>
            <a:pPr marL="342900" indent="-342900" algn="just">
              <a:buFont typeface="Arial" charset="0"/>
              <a:buChar char="•"/>
            </a:pPr>
            <a:r>
              <a:rPr lang="en-US" sz="1400" dirty="0">
                <a:solidFill>
                  <a:prstClr val="black"/>
                </a:solidFill>
                <a:latin typeface="Trebuchet MS" charset="0"/>
                <a:ea typeface="Trebuchet MS" charset="0"/>
                <a:cs typeface="Trebuchet MS" charset="0"/>
              </a:rPr>
              <a:t>Sustainability</a:t>
            </a:r>
          </a:p>
        </p:txBody>
      </p:sp>
      <p:pic>
        <p:nvPicPr>
          <p:cNvPr id="43"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0" r="5799"/>
          <a:stretch/>
        </p:blipFill>
        <p:spPr bwMode="auto">
          <a:xfrm>
            <a:off x="630259" y="1437967"/>
            <a:ext cx="2319130" cy="11003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itle 2"/>
          <p:cNvSpPr>
            <a:spLocks noGrp="1"/>
          </p:cNvSpPr>
          <p:nvPr>
            <p:ph type="title"/>
          </p:nvPr>
        </p:nvSpPr>
        <p:spPr>
          <a:xfrm>
            <a:off x="457200" y="57150"/>
            <a:ext cx="8229600" cy="857250"/>
          </a:xfrm>
        </p:spPr>
        <p:txBody>
          <a:bodyPr>
            <a:noAutofit/>
          </a:bodyPr>
          <a:lstStyle/>
          <a:p>
            <a:pPr algn="l">
              <a:lnSpc>
                <a:spcPct val="90000"/>
              </a:lnSpc>
            </a:pPr>
            <a:r>
              <a:rPr lang="en-US" sz="3000" b="1" dirty="0" smtClean="0">
                <a:solidFill>
                  <a:srgbClr val="000000"/>
                </a:solidFill>
                <a:latin typeface="Raleway" charset="0"/>
                <a:ea typeface="Raleway" charset="0"/>
                <a:cs typeface="Raleway" charset="0"/>
              </a:rPr>
              <a:t>Social &amp; Behavioral Data Flows</a:t>
            </a:r>
            <a:endParaRPr lang="en-US" sz="3000" b="1" dirty="0">
              <a:latin typeface="Raleway" charset="0"/>
              <a:ea typeface="Raleway" charset="0"/>
              <a:cs typeface="Raleway" charset="0"/>
            </a:endParaRPr>
          </a:p>
        </p:txBody>
      </p:sp>
    </p:spTree>
    <p:extLst>
      <p:ext uri="{BB962C8B-B14F-4D97-AF65-F5344CB8AC3E}">
        <p14:creationId xmlns:p14="http://schemas.microsoft.com/office/powerpoint/2010/main" val="41069668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72" name="Shape 72"/>
          <p:cNvSpPr txBox="1">
            <a:spLocks noGrp="1"/>
          </p:cNvSpPr>
          <p:nvPr>
            <p:ph type="title"/>
          </p:nvPr>
        </p:nvSpPr>
        <p:spPr>
          <a:xfrm>
            <a:off x="457200" y="92982"/>
            <a:ext cx="8229600" cy="857250"/>
          </a:xfrm>
          <a:prstGeom prst="rect">
            <a:avLst/>
          </a:prstGeom>
          <a:noFill/>
          <a:ln>
            <a:noFill/>
          </a:ln>
        </p:spPr>
        <p:txBody>
          <a:bodyPr lIns="91425" tIns="91425" rIns="91425" bIns="91425" anchor="ctr" anchorCtr="0">
            <a:noAutofit/>
          </a:bodyPr>
          <a:lstStyle/>
          <a:p>
            <a:pPr lvl="0" algn="l" rtl="0">
              <a:spcBef>
                <a:spcPts val="0"/>
              </a:spcBef>
              <a:buNone/>
            </a:pPr>
            <a:r>
              <a:rPr lang="en-US" sz="3000" b="1" dirty="0" smtClean="0">
                <a:solidFill>
                  <a:srgbClr val="12252D"/>
                </a:solidFill>
                <a:latin typeface="Raleway" charset="0"/>
                <a:ea typeface="Raleway" charset="0"/>
                <a:cs typeface="Raleway" charset="0"/>
              </a:rPr>
              <a:t>Data</a:t>
            </a:r>
            <a:endParaRPr lang="en-US" sz="3000" b="1" dirty="0">
              <a:solidFill>
                <a:srgbClr val="12252D"/>
              </a:solidFill>
              <a:latin typeface="Raleway" charset="0"/>
              <a:ea typeface="Raleway" charset="0"/>
              <a:cs typeface="Raleway" charset="0"/>
            </a:endParaRPr>
          </a:p>
        </p:txBody>
      </p:sp>
      <p:sp>
        <p:nvSpPr>
          <p:cNvPr id="2" name="Content Placeholder 1"/>
          <p:cNvSpPr>
            <a:spLocks noGrp="1"/>
          </p:cNvSpPr>
          <p:nvPr>
            <p:ph idx="1"/>
          </p:nvPr>
        </p:nvSpPr>
        <p:spPr>
          <a:xfrm>
            <a:off x="685800" y="944367"/>
            <a:ext cx="6477000" cy="3128737"/>
          </a:xfrm>
        </p:spPr>
        <p:txBody>
          <a:bodyPr>
            <a:normAutofit/>
          </a:bodyPr>
          <a:lstStyle/>
          <a:p>
            <a:pPr marL="11113" indent="0">
              <a:spcBef>
                <a:spcPts val="0"/>
              </a:spcBef>
              <a:buNone/>
            </a:pPr>
            <a:r>
              <a:rPr lang="en-US" sz="2000" b="1" dirty="0">
                <a:latin typeface="Trebuchet MS" charset="0"/>
                <a:ea typeface="Trebuchet MS" charset="0"/>
                <a:cs typeface="Trebuchet MS" charset="0"/>
              </a:rPr>
              <a:t>Statewide Longitudinal Data Systems (SLDS</a:t>
            </a:r>
            <a:r>
              <a:rPr lang="en-US" sz="2000" b="1" dirty="0" smtClean="0">
                <a:latin typeface="Trebuchet MS" charset="0"/>
                <a:ea typeface="Trebuchet MS" charset="0"/>
                <a:cs typeface="Trebuchet MS" charset="0"/>
              </a:rPr>
              <a:t>)</a:t>
            </a:r>
          </a:p>
          <a:p>
            <a:pPr marL="11113" indent="0">
              <a:spcBef>
                <a:spcPts val="0"/>
              </a:spcBef>
              <a:buNone/>
            </a:pPr>
            <a:endParaRPr lang="en-US" sz="2000" b="1" dirty="0">
              <a:latin typeface="Trebuchet MS" charset="0"/>
              <a:ea typeface="Trebuchet MS" charset="0"/>
              <a:cs typeface="Trebuchet MS" charset="0"/>
            </a:endParaRPr>
          </a:p>
          <a:p>
            <a:pPr marL="0" indent="0">
              <a:spcBef>
                <a:spcPts val="0"/>
              </a:spcBef>
              <a:buNone/>
            </a:pPr>
            <a:r>
              <a:rPr lang="en-US" sz="1600" dirty="0" smtClean="0">
                <a:latin typeface="Trebuchet MS" charset="0"/>
                <a:ea typeface="Trebuchet MS" charset="0"/>
                <a:cs typeface="Trebuchet MS" charset="0"/>
              </a:rPr>
              <a:t>Jefferson </a:t>
            </a:r>
            <a:r>
              <a:rPr lang="en-US" sz="1600" dirty="0">
                <a:latin typeface="Trebuchet MS" charset="0"/>
                <a:ea typeface="Trebuchet MS" charset="0"/>
                <a:cs typeface="Trebuchet MS" charset="0"/>
              </a:rPr>
              <a:t>CO, KY and Mecklenburg CO, NC </a:t>
            </a:r>
            <a:endParaRPr lang="en-US" sz="1600" dirty="0" smtClean="0">
              <a:latin typeface="Trebuchet MS" charset="0"/>
              <a:ea typeface="Trebuchet MS" charset="0"/>
              <a:cs typeface="Trebuchet MS" charset="0"/>
            </a:endParaRPr>
          </a:p>
          <a:p>
            <a:pPr marL="0" indent="0">
              <a:spcBef>
                <a:spcPts val="0"/>
              </a:spcBef>
              <a:buNone/>
            </a:pPr>
            <a:endParaRPr lang="en-US" sz="1600" dirty="0">
              <a:latin typeface="Trebuchet MS" charset="0"/>
              <a:ea typeface="Trebuchet MS" charset="0"/>
              <a:cs typeface="Trebuchet MS" charset="0"/>
            </a:endParaRPr>
          </a:p>
          <a:p>
            <a:pPr marL="0" indent="0">
              <a:spcBef>
                <a:spcPts val="0"/>
              </a:spcBef>
              <a:buNone/>
            </a:pPr>
            <a:r>
              <a:rPr lang="en-US" sz="1600" dirty="0">
                <a:latin typeface="Trebuchet MS" charset="0"/>
                <a:ea typeface="Trebuchet MS" charset="0"/>
                <a:cs typeface="Trebuchet MS" charset="0"/>
              </a:rPr>
              <a:t>Academic Year </a:t>
            </a:r>
            <a:r>
              <a:rPr lang="en-US" sz="1600" dirty="0" smtClean="0">
                <a:latin typeface="Trebuchet MS" charset="0"/>
                <a:ea typeface="Trebuchet MS" charset="0"/>
                <a:cs typeface="Trebuchet MS" charset="0"/>
              </a:rPr>
              <a:t>2013-2014</a:t>
            </a:r>
          </a:p>
          <a:p>
            <a:pPr marL="0" indent="0">
              <a:spcBef>
                <a:spcPts val="0"/>
              </a:spcBef>
              <a:buNone/>
            </a:pPr>
            <a:endParaRPr lang="en-US" sz="1600" dirty="0">
              <a:latin typeface="Trebuchet MS" charset="0"/>
              <a:ea typeface="Trebuchet MS" charset="0"/>
              <a:cs typeface="Trebuchet MS" charset="0"/>
            </a:endParaRPr>
          </a:p>
          <a:p>
            <a:pPr marL="0" indent="0">
              <a:spcBef>
                <a:spcPts val="0"/>
              </a:spcBef>
              <a:buNone/>
            </a:pPr>
            <a:r>
              <a:rPr lang="en-US" sz="1600" dirty="0">
                <a:latin typeface="Trebuchet MS" charset="0"/>
                <a:ea typeface="Trebuchet MS" charset="0"/>
                <a:cs typeface="Trebuchet MS" charset="0"/>
              </a:rPr>
              <a:t>Elementary public school grades 3-5</a:t>
            </a:r>
          </a:p>
          <a:p>
            <a:pPr marL="1147763" lvl="1" indent="-665163">
              <a:spcBef>
                <a:spcPts val="0"/>
              </a:spcBef>
              <a:buFont typeface="Arial" charset="0"/>
              <a:buChar char="•"/>
            </a:pPr>
            <a:r>
              <a:rPr lang="en-US" sz="1600" dirty="0">
                <a:latin typeface="Trebuchet MS" charset="0"/>
                <a:ea typeface="Trebuchet MS" charset="0"/>
                <a:cs typeface="Trebuchet MS" charset="0"/>
              </a:rPr>
              <a:t>88 in Jefferson County</a:t>
            </a:r>
          </a:p>
          <a:p>
            <a:pPr marL="1147763" lvl="1" indent="-665163">
              <a:spcBef>
                <a:spcPts val="0"/>
              </a:spcBef>
              <a:buFont typeface="Arial" charset="0"/>
              <a:buChar char="•"/>
            </a:pPr>
            <a:r>
              <a:rPr lang="en-US" sz="1600" dirty="0">
                <a:latin typeface="Trebuchet MS" charset="0"/>
                <a:ea typeface="Trebuchet MS" charset="0"/>
                <a:cs typeface="Trebuchet MS" charset="0"/>
              </a:rPr>
              <a:t>103 in Mecklenburg County</a:t>
            </a:r>
          </a:p>
          <a:p>
            <a:endParaRPr lang="en-US" sz="1600" dirty="0"/>
          </a:p>
        </p:txBody>
      </p:sp>
    </p:spTree>
    <p:extLst>
      <p:ext uri="{BB962C8B-B14F-4D97-AF65-F5344CB8AC3E}">
        <p14:creationId xmlns:p14="http://schemas.microsoft.com/office/powerpoint/2010/main" val="1503605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84" name="Shape 84"/>
          <p:cNvSpPr txBox="1">
            <a:spLocks noGrp="1"/>
          </p:cNvSpPr>
          <p:nvPr>
            <p:ph type="title"/>
          </p:nvPr>
        </p:nvSpPr>
        <p:spPr>
          <a:xfrm>
            <a:off x="457200" y="74339"/>
            <a:ext cx="8229600" cy="85740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Method</a:t>
            </a:r>
            <a:endParaRPr lang="en-US" sz="3000" b="1" dirty="0">
              <a:solidFill>
                <a:srgbClr val="12252D"/>
              </a:solidFill>
              <a:latin typeface="Raleway" charset="0"/>
              <a:ea typeface="Raleway" charset="0"/>
              <a:cs typeface="Raleway" charset="0"/>
            </a:endParaRPr>
          </a:p>
        </p:txBody>
      </p:sp>
      <p:sp>
        <p:nvSpPr>
          <p:cNvPr id="2" name="Content Placeholder 1"/>
          <p:cNvSpPr>
            <a:spLocks noGrp="1"/>
          </p:cNvSpPr>
          <p:nvPr>
            <p:ph idx="1"/>
          </p:nvPr>
        </p:nvSpPr>
        <p:spPr>
          <a:xfrm>
            <a:off x="723899" y="921549"/>
            <a:ext cx="7696200" cy="3174201"/>
          </a:xfrm>
        </p:spPr>
        <p:txBody>
          <a:bodyPr>
            <a:normAutofit/>
          </a:bodyPr>
          <a:lstStyle/>
          <a:p>
            <a:pPr marL="11113" indent="0">
              <a:buNone/>
            </a:pPr>
            <a:r>
              <a:rPr lang="en-US" sz="2900" b="1" dirty="0">
                <a:latin typeface="Trebuchet MS" charset="0"/>
                <a:ea typeface="Trebuchet MS" charset="0"/>
                <a:cs typeface="Trebuchet MS" charset="0"/>
              </a:rPr>
              <a:t>Descriptive Analysis</a:t>
            </a:r>
          </a:p>
          <a:p>
            <a:pPr marL="457200" indent="-457200">
              <a:buFont typeface="Arial" charset="0"/>
              <a:buChar char="•"/>
            </a:pPr>
            <a:r>
              <a:rPr lang="en-US" sz="1700" dirty="0">
                <a:latin typeface="Trebuchet MS" charset="0"/>
                <a:ea typeface="Trebuchet MS" charset="0"/>
                <a:cs typeface="Trebuchet MS" charset="0"/>
              </a:rPr>
              <a:t>Polar histograms depict the racial breakdown, as a percentage, for the Jefferson County and Mecklenburg County school districts. Each bar on the charts represents an individual elementary school within the respective </a:t>
            </a:r>
            <a:r>
              <a:rPr lang="en-US" sz="1700" dirty="0" smtClean="0">
                <a:latin typeface="Trebuchet MS" charset="0"/>
                <a:ea typeface="Trebuchet MS" charset="0"/>
                <a:cs typeface="Trebuchet MS" charset="0"/>
              </a:rPr>
              <a:t>county</a:t>
            </a:r>
            <a:endParaRPr lang="en-US" sz="1700" dirty="0">
              <a:latin typeface="Trebuchet MS" charset="0"/>
              <a:ea typeface="Trebuchet MS" charset="0"/>
              <a:cs typeface="Trebuchet MS" charset="0"/>
            </a:endParaRPr>
          </a:p>
          <a:p>
            <a:pPr marL="457200" indent="-457200">
              <a:buFont typeface="Arial" charset="0"/>
              <a:buChar char="•"/>
            </a:pPr>
            <a:r>
              <a:rPr lang="en-US" sz="1700" dirty="0" smtClean="0">
                <a:latin typeface="Trebuchet MS" charset="0"/>
                <a:ea typeface="Trebuchet MS" charset="0"/>
                <a:cs typeface="Trebuchet MS" charset="0"/>
              </a:rPr>
              <a:t>In </a:t>
            </a:r>
            <a:r>
              <a:rPr lang="en-US" sz="1700" dirty="0">
                <a:latin typeface="Trebuchet MS" charset="0"/>
                <a:ea typeface="Trebuchet MS" charset="0"/>
                <a:cs typeface="Trebuchet MS" charset="0"/>
              </a:rPr>
              <a:t>the Jefferson County plot, the schools are grouped into the 13 clusters defined in the school assignment </a:t>
            </a:r>
            <a:r>
              <a:rPr lang="en-US" sz="1700" dirty="0" smtClean="0">
                <a:latin typeface="Trebuchet MS" charset="0"/>
                <a:ea typeface="Trebuchet MS" charset="0"/>
                <a:cs typeface="Trebuchet MS" charset="0"/>
              </a:rPr>
              <a:t>plan</a:t>
            </a:r>
            <a:endParaRPr lang="en-US" sz="1700" dirty="0">
              <a:latin typeface="Trebuchet MS" charset="0"/>
              <a:ea typeface="Trebuchet MS" charset="0"/>
              <a:cs typeface="Trebuchet MS" charset="0"/>
            </a:endParaRPr>
          </a:p>
          <a:p>
            <a:pPr marL="457200" indent="-457200">
              <a:buFont typeface="Arial" charset="0"/>
              <a:buChar char="•"/>
            </a:pPr>
            <a:r>
              <a:rPr lang="en-US" sz="1700" dirty="0">
                <a:latin typeface="Trebuchet MS" charset="0"/>
                <a:ea typeface="Trebuchet MS" charset="0"/>
                <a:cs typeface="Trebuchet MS" charset="0"/>
              </a:rPr>
              <a:t>Spatial correlation graphs display the location and proportion of White and Black students within a school; each point represents a school </a:t>
            </a:r>
            <a:r>
              <a:rPr lang="en-US" sz="1700" dirty="0" smtClean="0">
                <a:latin typeface="Trebuchet MS" charset="0"/>
                <a:ea typeface="Trebuchet MS" charset="0"/>
                <a:cs typeface="Trebuchet MS" charset="0"/>
              </a:rPr>
              <a:t>and</a:t>
            </a:r>
            <a:r>
              <a:rPr lang="en-US" sz="1700" dirty="0">
                <a:latin typeface="Trebuchet MS" charset="0"/>
                <a:ea typeface="Trebuchet MS" charset="0"/>
                <a:cs typeface="Trebuchet MS" charset="0"/>
              </a:rPr>
              <a:t> the size of the point the proportion</a:t>
            </a:r>
            <a:endParaRPr lang="en-US" sz="1700" dirty="0"/>
          </a:p>
        </p:txBody>
      </p:sp>
    </p:spTree>
    <p:extLst>
      <p:ext uri="{BB962C8B-B14F-4D97-AF65-F5344CB8AC3E}">
        <p14:creationId xmlns:p14="http://schemas.microsoft.com/office/powerpoint/2010/main" val="6946052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93" name="Shape 93"/>
          <p:cNvSpPr txBox="1">
            <a:spLocks noGrp="1"/>
          </p:cNvSpPr>
          <p:nvPr>
            <p:ph type="title"/>
          </p:nvPr>
        </p:nvSpPr>
        <p:spPr>
          <a:xfrm>
            <a:off x="457200" y="57150"/>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Racial Breakdowns by Elementary School</a:t>
            </a:r>
            <a:endParaRPr lang="en-US" sz="3000" b="1" dirty="0">
              <a:solidFill>
                <a:srgbClr val="12252D"/>
              </a:solidFill>
              <a:latin typeface="Raleway" charset="0"/>
              <a:ea typeface="Raleway" charset="0"/>
              <a:cs typeface="Raleway" charset="0"/>
            </a:endParaRPr>
          </a:p>
        </p:txBody>
      </p:sp>
      <p:pic>
        <p:nvPicPr>
          <p:cNvPr id="7"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85170" y="851098"/>
            <a:ext cx="3453430" cy="33940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87508" y="19502021"/>
            <a:ext cx="8782335" cy="8166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2500" y="19238871"/>
            <a:ext cx="8822178" cy="86705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39908" y="19654421"/>
            <a:ext cx="8782335" cy="81666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92308" y="19806821"/>
            <a:ext cx="8782335" cy="8166600"/>
          </a:xfrm>
          <a:prstGeom prst="rect">
            <a:avLst/>
          </a:prstGeom>
        </p:spPr>
      </p:pic>
      <p:pic>
        <p:nvPicPr>
          <p:cNvPr id="13" name="Content Placeholder 12"/>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960623" y="819150"/>
            <a:ext cx="3649977" cy="3394075"/>
          </a:xfrm>
          <a:prstGeom prst="rect">
            <a:avLst/>
          </a:prstGeom>
        </p:spPr>
      </p:pic>
      <p:grpSp>
        <p:nvGrpSpPr>
          <p:cNvPr id="14" name="Group 13"/>
          <p:cNvGrpSpPr/>
          <p:nvPr/>
        </p:nvGrpSpPr>
        <p:grpSpPr>
          <a:xfrm>
            <a:off x="24083435" y="20463247"/>
            <a:ext cx="2178103" cy="2790615"/>
            <a:chOff x="24083435" y="20463247"/>
            <a:chExt cx="2178103" cy="2790615"/>
          </a:xfrm>
        </p:grpSpPr>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83435" y="21101779"/>
              <a:ext cx="1636173" cy="2152083"/>
            </a:xfrm>
            <a:prstGeom prst="rect">
              <a:avLst/>
            </a:prstGeom>
          </p:spPr>
        </p:pic>
        <p:sp>
          <p:nvSpPr>
            <p:cNvPr id="16" name="TextBox 15"/>
            <p:cNvSpPr txBox="1"/>
            <p:nvPr/>
          </p:nvSpPr>
          <p:spPr>
            <a:xfrm>
              <a:off x="24083435" y="20463247"/>
              <a:ext cx="2178103"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Race</a:t>
              </a:r>
              <a:endParaRPr lang="en-US" sz="3000" dirty="0">
                <a:latin typeface="Trebuchet MS" charset="0"/>
                <a:ea typeface="Trebuchet MS" charset="0"/>
                <a:cs typeface="Trebuchet MS" charset="0"/>
              </a:endParaRPr>
            </a:p>
          </p:txBody>
        </p:sp>
      </p:grpSp>
      <p:grpSp>
        <p:nvGrpSpPr>
          <p:cNvPr id="17" name="Group 16"/>
          <p:cNvGrpSpPr/>
          <p:nvPr/>
        </p:nvGrpSpPr>
        <p:grpSpPr>
          <a:xfrm>
            <a:off x="24235835" y="20615647"/>
            <a:ext cx="2178103" cy="2790615"/>
            <a:chOff x="24083435" y="20463247"/>
            <a:chExt cx="2178103" cy="2790615"/>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83435" y="21101779"/>
              <a:ext cx="1636173" cy="2152083"/>
            </a:xfrm>
            <a:prstGeom prst="rect">
              <a:avLst/>
            </a:prstGeom>
          </p:spPr>
        </p:pic>
        <p:sp>
          <p:nvSpPr>
            <p:cNvPr id="19" name="TextBox 18"/>
            <p:cNvSpPr txBox="1"/>
            <p:nvPr/>
          </p:nvSpPr>
          <p:spPr>
            <a:xfrm>
              <a:off x="24083435" y="20463247"/>
              <a:ext cx="2178103"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Race</a:t>
              </a:r>
              <a:endParaRPr lang="en-US" sz="3000" dirty="0">
                <a:latin typeface="Trebuchet MS" charset="0"/>
                <a:ea typeface="Trebuchet MS" charset="0"/>
                <a:cs typeface="Trebuchet MS" charset="0"/>
              </a:endParaRPr>
            </a:p>
          </p:txBody>
        </p:sp>
      </p:gr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8235" y="21406579"/>
            <a:ext cx="1636173" cy="2152083"/>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181" y="2055954"/>
            <a:ext cx="818086" cy="1076041"/>
          </a:xfrm>
          <a:prstGeom prst="rect">
            <a:avLst/>
          </a:prstGeom>
        </p:spPr>
      </p:pic>
      <p:sp>
        <p:nvSpPr>
          <p:cNvPr id="22" name="TextBox 21"/>
          <p:cNvSpPr txBox="1"/>
          <p:nvPr/>
        </p:nvSpPr>
        <p:spPr>
          <a:xfrm>
            <a:off x="18368649" y="27701349"/>
            <a:ext cx="3183182"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Jefferson County</a:t>
            </a:r>
            <a:endParaRPr lang="en-US" sz="3000" dirty="0">
              <a:latin typeface="Trebuchet MS" charset="0"/>
              <a:ea typeface="Trebuchet MS" charset="0"/>
              <a:cs typeface="Trebuchet MS" charset="0"/>
            </a:endParaRPr>
          </a:p>
        </p:txBody>
      </p:sp>
      <p:sp>
        <p:nvSpPr>
          <p:cNvPr id="23" name="TextBox 22"/>
          <p:cNvSpPr txBox="1"/>
          <p:nvPr/>
        </p:nvSpPr>
        <p:spPr>
          <a:xfrm>
            <a:off x="18521049" y="27853749"/>
            <a:ext cx="3183182"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Jefferson County</a:t>
            </a:r>
            <a:endParaRPr lang="en-US" sz="3000" dirty="0">
              <a:latin typeface="Trebuchet MS" charset="0"/>
              <a:ea typeface="Trebuchet MS" charset="0"/>
              <a:cs typeface="Trebuchet MS" charset="0"/>
            </a:endParaRPr>
          </a:p>
        </p:txBody>
      </p:sp>
      <p:sp>
        <p:nvSpPr>
          <p:cNvPr id="4" name="TextBox 3"/>
          <p:cNvSpPr txBox="1"/>
          <p:nvPr/>
        </p:nvSpPr>
        <p:spPr>
          <a:xfrm>
            <a:off x="1407882" y="4127698"/>
            <a:ext cx="1832553" cy="338554"/>
          </a:xfrm>
          <a:prstGeom prst="rect">
            <a:avLst/>
          </a:prstGeom>
          <a:noFill/>
        </p:spPr>
        <p:txBody>
          <a:bodyPr wrap="none" rtlCol="0">
            <a:spAutoFit/>
          </a:bodyPr>
          <a:lstStyle/>
          <a:p>
            <a:r>
              <a:rPr lang="en-US" sz="1600" b="1" dirty="0" smtClean="0">
                <a:latin typeface="Trebuchet MS" charset="0"/>
                <a:ea typeface="Trebuchet MS" charset="0"/>
                <a:cs typeface="Trebuchet MS" charset="0"/>
              </a:rPr>
              <a:t>Jefferson County</a:t>
            </a:r>
            <a:endParaRPr lang="en-US" sz="1600" b="1" dirty="0">
              <a:latin typeface="Trebuchet MS" charset="0"/>
              <a:ea typeface="Trebuchet MS" charset="0"/>
              <a:cs typeface="Trebuchet MS" charset="0"/>
            </a:endParaRPr>
          </a:p>
        </p:txBody>
      </p:sp>
      <p:sp>
        <p:nvSpPr>
          <p:cNvPr id="25" name="TextBox 24"/>
          <p:cNvSpPr txBox="1"/>
          <p:nvPr/>
        </p:nvSpPr>
        <p:spPr>
          <a:xfrm>
            <a:off x="5713843" y="4127698"/>
            <a:ext cx="2143536" cy="338554"/>
          </a:xfrm>
          <a:prstGeom prst="rect">
            <a:avLst/>
          </a:prstGeom>
          <a:noFill/>
        </p:spPr>
        <p:txBody>
          <a:bodyPr wrap="none" rtlCol="0">
            <a:spAutoFit/>
          </a:bodyPr>
          <a:lstStyle/>
          <a:p>
            <a:pPr algn="ctr"/>
            <a:r>
              <a:rPr lang="en-US" sz="1600" b="1" dirty="0" smtClean="0">
                <a:solidFill>
                  <a:srgbClr val="12252D"/>
                </a:solidFill>
                <a:latin typeface="Trebuchet MS" charset="0"/>
                <a:ea typeface="Trebuchet MS" charset="0"/>
                <a:cs typeface="Trebuchet MS" charset="0"/>
              </a:rPr>
              <a:t>Mecklenburg County</a:t>
            </a:r>
            <a:endParaRPr lang="en-US" sz="1600" b="1" dirty="0">
              <a:solidFill>
                <a:srgbClr val="12252D"/>
              </a:solidFill>
              <a:latin typeface="Trebuchet MS" charset="0"/>
              <a:ea typeface="Trebuchet MS" charset="0"/>
              <a:cs typeface="Trebuchet MS" charset="0"/>
            </a:endParaRPr>
          </a:p>
        </p:txBody>
      </p:sp>
      <p:sp>
        <p:nvSpPr>
          <p:cNvPr id="26" name="TextBox 25"/>
          <p:cNvSpPr txBox="1"/>
          <p:nvPr/>
        </p:nvSpPr>
        <p:spPr>
          <a:xfrm>
            <a:off x="4079825" y="1717400"/>
            <a:ext cx="643125" cy="338554"/>
          </a:xfrm>
          <a:prstGeom prst="rect">
            <a:avLst/>
          </a:prstGeom>
          <a:noFill/>
        </p:spPr>
        <p:txBody>
          <a:bodyPr wrap="none" rtlCol="0">
            <a:spAutoFit/>
          </a:bodyPr>
          <a:lstStyle/>
          <a:p>
            <a:r>
              <a:rPr lang="en-US" sz="1600" b="1" dirty="0" smtClean="0">
                <a:solidFill>
                  <a:srgbClr val="12252D"/>
                </a:solidFill>
                <a:latin typeface="Trebuchet MS" charset="0"/>
                <a:ea typeface="Trebuchet MS" charset="0"/>
                <a:cs typeface="Trebuchet MS" charset="0"/>
              </a:rPr>
              <a:t>Race</a:t>
            </a:r>
            <a:endParaRPr lang="en-US" sz="1600" b="1"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7707757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02" name="Shape 102"/>
          <p:cNvSpPr txBox="1">
            <a:spLocks noGrp="1"/>
          </p:cNvSpPr>
          <p:nvPr>
            <p:ph type="title"/>
          </p:nvPr>
        </p:nvSpPr>
        <p:spPr>
          <a:xfrm>
            <a:off x="533400" y="37950"/>
            <a:ext cx="8153400" cy="857400"/>
          </a:xfrm>
          <a:prstGeom prst="rect">
            <a:avLst/>
          </a:prstGeom>
        </p:spPr>
        <p:txBody>
          <a:bodyPr lIns="91425" tIns="91425" rIns="91425" bIns="91425" anchor="ctr" anchorCtr="0">
            <a:noAutofit/>
          </a:bodyPr>
          <a:lstStyle/>
          <a:p>
            <a:pPr lvl="0" algn="l">
              <a:spcBef>
                <a:spcPts val="0"/>
              </a:spcBef>
            </a:pPr>
            <a:r>
              <a:rPr lang="en-US" sz="3000" b="1" dirty="0">
                <a:solidFill>
                  <a:srgbClr val="12252D"/>
                </a:solidFill>
                <a:latin typeface="Raleway" charset="0"/>
                <a:ea typeface="Raleway" charset="0"/>
                <a:cs typeface="Raleway" charset="0"/>
              </a:rPr>
              <a:t>Racial Breakdowns by Elementary School</a:t>
            </a:r>
          </a:p>
        </p:txBody>
      </p:sp>
      <p:sp>
        <p:nvSpPr>
          <p:cNvPr id="103" name="Shape 103"/>
          <p:cNvSpPr txBox="1">
            <a:spLocks noGrp="1"/>
          </p:cNvSpPr>
          <p:nvPr>
            <p:ph type="body" idx="1"/>
          </p:nvPr>
        </p:nvSpPr>
        <p:spPr>
          <a:xfrm>
            <a:off x="838200" y="1006078"/>
            <a:ext cx="7620000" cy="2403872"/>
          </a:xfrm>
          <a:prstGeom prst="rect">
            <a:avLst/>
          </a:prstGeom>
        </p:spPr>
        <p:txBody>
          <a:bodyPr lIns="91425" tIns="91425" rIns="91425" bIns="91425" anchor="t" anchorCtr="0">
            <a:noAutofit/>
          </a:bodyPr>
          <a:lstStyle/>
          <a:p>
            <a:pPr marL="0" indent="0">
              <a:buNone/>
            </a:pPr>
            <a:r>
              <a:rPr lang="en-US" sz="1600" dirty="0">
                <a:solidFill>
                  <a:srgbClr val="12252D"/>
                </a:solidFill>
                <a:latin typeface="Trebuchet MS" charset="0"/>
                <a:ea typeface="Trebuchet MS" charset="0"/>
                <a:cs typeface="Trebuchet MS" charset="0"/>
              </a:rPr>
              <a:t>A comparison of the polar histograms shows that Jefferson County schools appear to be more integrated than Mecklenburg County </a:t>
            </a:r>
            <a:r>
              <a:rPr lang="en-US" sz="1600" dirty="0" smtClean="0">
                <a:solidFill>
                  <a:srgbClr val="12252D"/>
                </a:solidFill>
                <a:latin typeface="Trebuchet MS" charset="0"/>
                <a:ea typeface="Trebuchet MS" charset="0"/>
                <a:cs typeface="Trebuchet MS" charset="0"/>
              </a:rPr>
              <a:t>Schools.</a:t>
            </a:r>
          </a:p>
          <a:p>
            <a:pPr marL="0" indent="0">
              <a:buNone/>
            </a:pPr>
            <a:endParaRPr lang="en-US" sz="1600" dirty="0" smtClean="0">
              <a:solidFill>
                <a:srgbClr val="12252D"/>
              </a:solidFill>
              <a:latin typeface="Trebuchet MS" charset="0"/>
              <a:ea typeface="Trebuchet MS" charset="0"/>
              <a:cs typeface="Trebuchet MS" charset="0"/>
            </a:endParaRPr>
          </a:p>
          <a:p>
            <a:pPr marL="0" indent="0">
              <a:buNone/>
            </a:pPr>
            <a:r>
              <a:rPr lang="en-US" sz="1600" dirty="0" smtClean="0">
                <a:solidFill>
                  <a:srgbClr val="12252D"/>
                </a:solidFill>
                <a:latin typeface="Trebuchet MS" charset="0"/>
                <a:ea typeface="Trebuchet MS" charset="0"/>
                <a:cs typeface="Trebuchet MS" charset="0"/>
              </a:rPr>
              <a:t>Note </a:t>
            </a:r>
            <a:r>
              <a:rPr lang="en-US" sz="1600" dirty="0">
                <a:solidFill>
                  <a:srgbClr val="12252D"/>
                </a:solidFill>
                <a:latin typeface="Trebuchet MS" charset="0"/>
                <a:ea typeface="Trebuchet MS" charset="0"/>
                <a:cs typeface="Trebuchet MS" charset="0"/>
              </a:rPr>
              <a:t>the predominantly red bars for Mecklenburg</a:t>
            </a:r>
            <a:r>
              <a:rPr lang="en-US" sz="1600" dirty="0" smtClean="0">
                <a:solidFill>
                  <a:srgbClr val="12252D"/>
                </a:solidFill>
                <a:latin typeface="Trebuchet MS" charset="0"/>
                <a:ea typeface="Trebuchet MS" charset="0"/>
                <a:cs typeface="Trebuchet MS" charset="0"/>
              </a:rPr>
              <a:t>.</a:t>
            </a:r>
          </a:p>
          <a:p>
            <a:pPr marL="0" indent="0">
              <a:buNone/>
            </a:pPr>
            <a:r>
              <a:rPr lang="en-US" sz="1600" dirty="0" smtClean="0">
                <a:solidFill>
                  <a:srgbClr val="12252D"/>
                </a:solidFill>
                <a:latin typeface="Trebuchet MS" charset="0"/>
                <a:ea typeface="Trebuchet MS" charset="0"/>
                <a:cs typeface="Trebuchet MS" charset="0"/>
              </a:rPr>
              <a:t> </a:t>
            </a:r>
            <a:endParaRPr lang="en-US" sz="1600" dirty="0">
              <a:solidFill>
                <a:srgbClr val="12252D"/>
              </a:solidFill>
              <a:latin typeface="Trebuchet MS" charset="0"/>
              <a:ea typeface="Trebuchet MS" charset="0"/>
              <a:cs typeface="Trebuchet MS" charset="0"/>
            </a:endParaRPr>
          </a:p>
          <a:p>
            <a:pPr marL="0" indent="0">
              <a:buNone/>
            </a:pPr>
            <a:r>
              <a:rPr lang="en-US" sz="1600" dirty="0">
                <a:solidFill>
                  <a:srgbClr val="12252D"/>
                </a:solidFill>
                <a:latin typeface="Trebuchet MS" charset="0"/>
                <a:ea typeface="Trebuchet MS" charset="0"/>
                <a:cs typeface="Trebuchet MS" charset="0"/>
              </a:rPr>
              <a:t>Jefferson County schools are less likely to be dominated by a single racial group, whereas in Mecklenburg County, single race majority schools are frequent.</a:t>
            </a:r>
          </a:p>
        </p:txBody>
      </p:sp>
    </p:spTree>
    <p:extLst>
      <p:ext uri="{BB962C8B-B14F-4D97-AF65-F5344CB8AC3E}">
        <p14:creationId xmlns:p14="http://schemas.microsoft.com/office/powerpoint/2010/main" val="15946463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12" name="Shape 112"/>
          <p:cNvSpPr txBox="1">
            <a:spLocks noGrp="1"/>
          </p:cNvSpPr>
          <p:nvPr>
            <p:ph type="title"/>
          </p:nvPr>
        </p:nvSpPr>
        <p:spPr>
          <a:xfrm>
            <a:off x="457200" y="35945"/>
            <a:ext cx="8229600" cy="85740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Spatial Correlations - Jefferson </a:t>
            </a:r>
            <a:endParaRPr lang="en-US" sz="3000" b="1" dirty="0">
              <a:solidFill>
                <a:srgbClr val="12252D"/>
              </a:solidFill>
              <a:latin typeface="Raleway" charset="0"/>
              <a:ea typeface="Raleway" charset="0"/>
              <a:cs typeface="Raleway"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829" y="27621176"/>
            <a:ext cx="10983638" cy="42405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08" y="918597"/>
            <a:ext cx="7053280" cy="2723154"/>
          </a:xfrm>
          <a:prstGeom prst="rect">
            <a:avLst/>
          </a:prstGeom>
        </p:spPr>
      </p:pic>
      <p:sp>
        <p:nvSpPr>
          <p:cNvPr id="2" name="TextBox 1"/>
          <p:cNvSpPr txBox="1"/>
          <p:nvPr/>
        </p:nvSpPr>
        <p:spPr>
          <a:xfrm>
            <a:off x="3798713" y="3641751"/>
            <a:ext cx="1016625" cy="307777"/>
          </a:xfrm>
          <a:prstGeom prst="rect">
            <a:avLst/>
          </a:prstGeom>
          <a:noFill/>
        </p:spPr>
        <p:txBody>
          <a:bodyPr wrap="none" rtlCol="0">
            <a:spAutoFit/>
          </a:bodyPr>
          <a:lstStyle/>
          <a:p>
            <a:pPr algn="ctr"/>
            <a:r>
              <a:rPr lang="en-US" sz="1400" b="1" dirty="0" smtClean="0">
                <a:solidFill>
                  <a:srgbClr val="12252D"/>
                </a:solidFill>
                <a:latin typeface="Trebuchet MS" charset="0"/>
                <a:ea typeface="Trebuchet MS" charset="0"/>
                <a:cs typeface="Trebuchet MS" charset="0"/>
              </a:rPr>
              <a:t>Longitude</a:t>
            </a:r>
            <a:endParaRPr lang="en-US" sz="1400" b="1" dirty="0">
              <a:solidFill>
                <a:srgbClr val="12252D"/>
              </a:solidFill>
              <a:latin typeface="Trebuchet MS" charset="0"/>
              <a:ea typeface="Trebuchet MS" charset="0"/>
              <a:cs typeface="Trebuchet MS" charset="0"/>
            </a:endParaRPr>
          </a:p>
        </p:txBody>
      </p:sp>
      <p:sp>
        <p:nvSpPr>
          <p:cNvPr id="9" name="TextBox 8"/>
          <p:cNvSpPr txBox="1"/>
          <p:nvPr/>
        </p:nvSpPr>
        <p:spPr>
          <a:xfrm>
            <a:off x="432391" y="1882950"/>
            <a:ext cx="400110" cy="794448"/>
          </a:xfrm>
          <a:prstGeom prst="rect">
            <a:avLst/>
          </a:prstGeom>
          <a:noFill/>
        </p:spPr>
        <p:txBody>
          <a:bodyPr vert="vert270" wrap="none" rtlCol="0">
            <a:spAutoFit/>
          </a:bodyPr>
          <a:lstStyle/>
          <a:p>
            <a:r>
              <a:rPr lang="en-US" sz="1400" b="1" dirty="0" smtClean="0">
                <a:solidFill>
                  <a:srgbClr val="12252D"/>
                </a:solidFill>
                <a:latin typeface="Trebuchet MS" charset="0"/>
                <a:ea typeface="Trebuchet MS" charset="0"/>
                <a:cs typeface="Trebuchet MS" charset="0"/>
              </a:rPr>
              <a:t>Latitude</a:t>
            </a:r>
            <a:endParaRPr lang="en-US" sz="1400" b="1" dirty="0">
              <a:solidFill>
                <a:srgbClr val="12252D"/>
              </a:solidFill>
              <a:latin typeface="Trebuchet MS" charset="0"/>
              <a:ea typeface="Trebuchet MS" charset="0"/>
              <a:cs typeface="Trebuchet MS"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4803" y="2037841"/>
            <a:ext cx="951223" cy="904249"/>
          </a:xfrm>
          <a:prstGeom prst="rect">
            <a:avLst/>
          </a:prstGeom>
        </p:spPr>
      </p:pic>
      <p:sp>
        <p:nvSpPr>
          <p:cNvPr id="11" name="TextBox 10"/>
          <p:cNvSpPr txBox="1"/>
          <p:nvPr/>
        </p:nvSpPr>
        <p:spPr>
          <a:xfrm>
            <a:off x="7664803" y="1744450"/>
            <a:ext cx="954107" cy="276999"/>
          </a:xfrm>
          <a:prstGeom prst="rect">
            <a:avLst/>
          </a:prstGeom>
          <a:noFill/>
        </p:spPr>
        <p:txBody>
          <a:bodyPr wrap="none" rtlCol="0">
            <a:spAutoFit/>
          </a:bodyPr>
          <a:lstStyle/>
          <a:p>
            <a:r>
              <a:rPr lang="en-US" sz="1200" b="1" dirty="0" smtClean="0">
                <a:latin typeface="Trebuchet MS" charset="0"/>
                <a:ea typeface="Trebuchet MS" charset="0"/>
                <a:cs typeface="Trebuchet MS" charset="0"/>
              </a:rPr>
              <a:t>Proportion</a:t>
            </a:r>
            <a:endParaRPr lang="en-US" sz="1200" b="1" dirty="0">
              <a:latin typeface="Trebuchet MS" charset="0"/>
              <a:ea typeface="Trebuchet MS" charset="0"/>
              <a:cs typeface="Trebuchet MS" charset="0"/>
            </a:endParaRPr>
          </a:p>
        </p:txBody>
      </p:sp>
    </p:spTree>
    <p:extLst>
      <p:ext uri="{BB962C8B-B14F-4D97-AF65-F5344CB8AC3E}">
        <p14:creationId xmlns:p14="http://schemas.microsoft.com/office/powerpoint/2010/main" val="820109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200" y="25252"/>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Spatial Correlations - Mecklenburg</a:t>
            </a:r>
            <a:endParaRPr lang="en-US" sz="3000" b="1" dirty="0">
              <a:solidFill>
                <a:srgbClr val="12252D"/>
              </a:solidFill>
              <a:latin typeface="Raleway" charset="0"/>
              <a:ea typeface="Raleway" charset="0"/>
              <a:cs typeface="Raleway"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156" y="32847319"/>
            <a:ext cx="9666983" cy="550686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882502"/>
            <a:ext cx="5755957" cy="3278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309" y="2050176"/>
            <a:ext cx="992593" cy="943576"/>
          </a:xfrm>
          <a:prstGeom prst="rect">
            <a:avLst/>
          </a:prstGeom>
        </p:spPr>
      </p:pic>
      <p:sp>
        <p:nvSpPr>
          <p:cNvPr id="10" name="TextBox 9"/>
          <p:cNvSpPr txBox="1"/>
          <p:nvPr/>
        </p:nvSpPr>
        <p:spPr>
          <a:xfrm>
            <a:off x="3718050" y="4095750"/>
            <a:ext cx="1016625" cy="307777"/>
          </a:xfrm>
          <a:prstGeom prst="rect">
            <a:avLst/>
          </a:prstGeom>
          <a:noFill/>
        </p:spPr>
        <p:txBody>
          <a:bodyPr wrap="none" rtlCol="0">
            <a:spAutoFit/>
          </a:bodyPr>
          <a:lstStyle/>
          <a:p>
            <a:pPr algn="ctr"/>
            <a:r>
              <a:rPr lang="en-US" sz="1400" b="1" dirty="0" smtClean="0">
                <a:solidFill>
                  <a:srgbClr val="12252D"/>
                </a:solidFill>
                <a:latin typeface="Trebuchet MS" charset="0"/>
                <a:ea typeface="Trebuchet MS" charset="0"/>
                <a:cs typeface="Trebuchet MS" charset="0"/>
              </a:rPr>
              <a:t>Longitude</a:t>
            </a:r>
            <a:endParaRPr lang="en-US" sz="1400" b="1" dirty="0">
              <a:solidFill>
                <a:srgbClr val="12252D"/>
              </a:solidFill>
              <a:latin typeface="Trebuchet MS" charset="0"/>
              <a:ea typeface="Trebuchet MS" charset="0"/>
              <a:cs typeface="Trebuchet MS" charset="0"/>
            </a:endParaRPr>
          </a:p>
        </p:txBody>
      </p:sp>
      <p:sp>
        <p:nvSpPr>
          <p:cNvPr id="11" name="TextBox 10"/>
          <p:cNvSpPr txBox="1"/>
          <p:nvPr/>
        </p:nvSpPr>
        <p:spPr>
          <a:xfrm>
            <a:off x="822450" y="2021449"/>
            <a:ext cx="400110" cy="794448"/>
          </a:xfrm>
          <a:prstGeom prst="rect">
            <a:avLst/>
          </a:prstGeom>
          <a:noFill/>
        </p:spPr>
        <p:txBody>
          <a:bodyPr vert="vert270" wrap="none" rtlCol="0">
            <a:spAutoFit/>
          </a:bodyPr>
          <a:lstStyle/>
          <a:p>
            <a:r>
              <a:rPr lang="en-US" sz="1400" b="1" dirty="0" smtClean="0">
                <a:solidFill>
                  <a:srgbClr val="12252D"/>
                </a:solidFill>
                <a:latin typeface="Trebuchet MS" charset="0"/>
                <a:ea typeface="Trebuchet MS" charset="0"/>
                <a:cs typeface="Trebuchet MS" charset="0"/>
              </a:rPr>
              <a:t>Latitude</a:t>
            </a:r>
            <a:endParaRPr lang="en-US" sz="1400" b="1" dirty="0">
              <a:solidFill>
                <a:srgbClr val="12252D"/>
              </a:solidFill>
              <a:latin typeface="Trebuchet MS" charset="0"/>
              <a:ea typeface="Trebuchet MS" charset="0"/>
              <a:cs typeface="Trebuchet MS" charset="0"/>
            </a:endParaRPr>
          </a:p>
        </p:txBody>
      </p:sp>
      <p:sp>
        <p:nvSpPr>
          <p:cNvPr id="12" name="TextBox 11"/>
          <p:cNvSpPr txBox="1"/>
          <p:nvPr/>
        </p:nvSpPr>
        <p:spPr>
          <a:xfrm>
            <a:off x="7154551" y="1773177"/>
            <a:ext cx="954107" cy="276999"/>
          </a:xfrm>
          <a:prstGeom prst="rect">
            <a:avLst/>
          </a:prstGeom>
          <a:noFill/>
        </p:spPr>
        <p:txBody>
          <a:bodyPr wrap="none" rtlCol="0">
            <a:spAutoFit/>
          </a:bodyPr>
          <a:lstStyle/>
          <a:p>
            <a:r>
              <a:rPr lang="en-US" sz="1200" b="1" dirty="0" smtClean="0">
                <a:latin typeface="Trebuchet MS" charset="0"/>
                <a:ea typeface="Trebuchet MS" charset="0"/>
                <a:cs typeface="Trebuchet MS" charset="0"/>
              </a:rPr>
              <a:t>Proportion</a:t>
            </a:r>
            <a:endParaRPr lang="en-US" sz="1200" b="1" dirty="0">
              <a:latin typeface="Trebuchet MS" charset="0"/>
              <a:ea typeface="Trebuchet MS" charset="0"/>
              <a:cs typeface="Trebuchet MS" charset="0"/>
            </a:endParaRPr>
          </a:p>
        </p:txBody>
      </p:sp>
    </p:spTree>
    <p:extLst>
      <p:ext uri="{BB962C8B-B14F-4D97-AF65-F5344CB8AC3E}">
        <p14:creationId xmlns:p14="http://schemas.microsoft.com/office/powerpoint/2010/main" val="11661792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18" name="Shape 118"/>
          <p:cNvSpPr txBox="1">
            <a:spLocks noGrp="1"/>
          </p:cNvSpPr>
          <p:nvPr>
            <p:ph type="title"/>
          </p:nvPr>
        </p:nvSpPr>
        <p:spPr>
          <a:xfrm>
            <a:off x="457200" y="68447"/>
            <a:ext cx="8229600" cy="857400"/>
          </a:xfrm>
          <a:prstGeom prst="rect">
            <a:avLst/>
          </a:prstGeom>
        </p:spPr>
        <p:txBody>
          <a:bodyPr lIns="91425" tIns="91425" rIns="91425" bIns="91425" anchor="ctr" anchorCtr="0">
            <a:noAutofit/>
          </a:bodyPr>
          <a:lstStyle/>
          <a:p>
            <a:pPr lvl="0" algn="l" rtl="0">
              <a:spcBef>
                <a:spcPts val="0"/>
              </a:spcBef>
              <a:buNone/>
            </a:pPr>
            <a:r>
              <a:rPr lang="en-US" sz="3000" b="1" dirty="0" smtClean="0">
                <a:solidFill>
                  <a:srgbClr val="12252D"/>
                </a:solidFill>
                <a:latin typeface="Raleway" charset="0"/>
                <a:ea typeface="Raleway" charset="0"/>
                <a:cs typeface="Raleway" charset="0"/>
              </a:rPr>
              <a:t>Spatial Correlations </a:t>
            </a:r>
            <a:endParaRPr lang="en-US" sz="3000" b="1" dirty="0">
              <a:solidFill>
                <a:srgbClr val="12252D"/>
              </a:solidFill>
              <a:latin typeface="Raleway" charset="0"/>
              <a:ea typeface="Raleway" charset="0"/>
              <a:cs typeface="Raleway" charset="0"/>
            </a:endParaRPr>
          </a:p>
        </p:txBody>
      </p:sp>
      <p:sp>
        <p:nvSpPr>
          <p:cNvPr id="119" name="Shape 119"/>
          <p:cNvSpPr txBox="1">
            <a:spLocks noGrp="1"/>
          </p:cNvSpPr>
          <p:nvPr>
            <p:ph type="body" idx="1"/>
          </p:nvPr>
        </p:nvSpPr>
        <p:spPr>
          <a:xfrm>
            <a:off x="685799" y="925847"/>
            <a:ext cx="7772400" cy="2103103"/>
          </a:xfrm>
          <a:prstGeom prst="rect">
            <a:avLst/>
          </a:prstGeom>
        </p:spPr>
        <p:txBody>
          <a:bodyPr lIns="91425" tIns="91425" rIns="91425" bIns="91425" anchor="t" anchorCtr="0">
            <a:noAutofit/>
          </a:bodyPr>
          <a:lstStyle/>
          <a:p>
            <a:pPr marL="0" indent="0">
              <a:buNone/>
            </a:pPr>
            <a:r>
              <a:rPr lang="en-US" sz="1600" dirty="0">
                <a:latin typeface="Trebuchet MS" charset="0"/>
                <a:ea typeface="Trebuchet MS" charset="0"/>
                <a:cs typeface="Trebuchet MS" charset="0"/>
              </a:rPr>
              <a:t>The spatial graphs show that, in both counties, where Whites are more prevalent, Blacks are sparse and vice versa.  </a:t>
            </a:r>
          </a:p>
          <a:p>
            <a:pPr marL="828675" lvl="1">
              <a:buFont typeface="Arial" charset="0"/>
              <a:buChar char="•"/>
            </a:pPr>
            <a:r>
              <a:rPr lang="en-US" sz="1600" dirty="0">
                <a:latin typeface="Trebuchet MS" charset="0"/>
                <a:ea typeface="Trebuchet MS" charset="0"/>
                <a:cs typeface="Trebuchet MS" charset="0"/>
              </a:rPr>
              <a:t>In Jefferson County, the city of Louisville (NW) schools are largely populated with minorities, while the outer suburbs schools are largely populated by whites.</a:t>
            </a:r>
          </a:p>
          <a:p>
            <a:pPr marL="828675" lvl="1">
              <a:buFont typeface="Arial" charset="0"/>
              <a:buChar char="•"/>
            </a:pPr>
            <a:r>
              <a:rPr lang="en-US" sz="1600" dirty="0">
                <a:latin typeface="Trebuchet MS" charset="0"/>
                <a:ea typeface="Trebuchet MS" charset="0"/>
                <a:cs typeface="Trebuchet MS" charset="0"/>
              </a:rPr>
              <a:t>A similar effect is observed in Mecklenburg schools near the city of Charlotte (center). </a:t>
            </a:r>
          </a:p>
          <a:p>
            <a:pPr marL="0" marR="0" lvl="0" indent="0" algn="l" rtl="0">
              <a:lnSpc>
                <a:spcPct val="100000"/>
              </a:lnSpc>
              <a:spcBef>
                <a:spcPts val="560"/>
              </a:spcBef>
              <a:spcAft>
                <a:spcPts val="0"/>
              </a:spcAft>
              <a:buNone/>
            </a:pPr>
            <a:endParaRPr sz="1600" dirty="0">
              <a:latin typeface="Trebuchet MS" charset="0"/>
              <a:ea typeface="Trebuchet MS" charset="0"/>
              <a:cs typeface="Trebuchet MS" charset="0"/>
              <a:sym typeface="Arial Narrow"/>
            </a:endParaRPr>
          </a:p>
          <a:p>
            <a:pPr marL="0" lvl="0" indent="0" rtl="0">
              <a:spcBef>
                <a:spcPts val="0"/>
              </a:spcBef>
              <a:buNone/>
            </a:pPr>
            <a:r>
              <a:rPr lang="en-US" sz="1600" dirty="0">
                <a:latin typeface="Trebuchet MS" charset="0"/>
                <a:ea typeface="Trebuchet MS" charset="0"/>
                <a:cs typeface="Trebuchet MS" charset="0"/>
                <a:sym typeface="Arial Narrow"/>
              </a:rPr>
              <a:t> </a:t>
            </a:r>
          </a:p>
        </p:txBody>
      </p:sp>
    </p:spTree>
    <p:extLst>
      <p:ext uri="{BB962C8B-B14F-4D97-AF65-F5344CB8AC3E}">
        <p14:creationId xmlns:p14="http://schemas.microsoft.com/office/powerpoint/2010/main" val="20381527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45" name="Shape 145"/>
          <p:cNvSpPr txBox="1">
            <a:spLocks noGrp="1"/>
          </p:cNvSpPr>
          <p:nvPr>
            <p:ph type="title"/>
          </p:nvPr>
        </p:nvSpPr>
        <p:spPr>
          <a:xfrm>
            <a:off x="457200" y="57150"/>
            <a:ext cx="8229600" cy="8572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bin"/>
              <a:buNone/>
            </a:pPr>
            <a:r>
              <a:rPr lang="en-US" sz="3000" b="1" i="0" u="none" strike="noStrike" cap="none" dirty="0" smtClean="0">
                <a:solidFill>
                  <a:srgbClr val="12252D"/>
                </a:solidFill>
                <a:latin typeface="Raleway" charset="0"/>
                <a:ea typeface="Raleway" charset="0"/>
                <a:cs typeface="Raleway" charset="0"/>
                <a:sym typeface="Arial Narrow"/>
              </a:rPr>
              <a:t>Conclusions</a:t>
            </a:r>
            <a:endParaRPr lang="en-US" sz="3000" b="1" i="0" u="none" strike="noStrike" cap="none" dirty="0">
              <a:solidFill>
                <a:srgbClr val="12252D"/>
              </a:solidFill>
              <a:latin typeface="Raleway" charset="0"/>
              <a:ea typeface="Raleway" charset="0"/>
              <a:cs typeface="Raleway" charset="0"/>
              <a:sym typeface="Arial Narrow"/>
            </a:endParaRPr>
          </a:p>
        </p:txBody>
      </p:sp>
      <p:sp>
        <p:nvSpPr>
          <p:cNvPr id="146" name="Shape 146"/>
          <p:cNvSpPr txBox="1">
            <a:spLocks noGrp="1"/>
          </p:cNvSpPr>
          <p:nvPr>
            <p:ph type="body" idx="1"/>
          </p:nvPr>
        </p:nvSpPr>
        <p:spPr>
          <a:xfrm>
            <a:off x="762000" y="898894"/>
            <a:ext cx="7391400" cy="2282456"/>
          </a:xfrm>
          <a:prstGeom prst="rect">
            <a:avLst/>
          </a:prstGeom>
          <a:noFill/>
          <a:ln>
            <a:noFill/>
          </a:ln>
        </p:spPr>
        <p:txBody>
          <a:bodyPr lIns="91425" tIns="91425" rIns="91425" bIns="91425" anchor="t" anchorCtr="0">
            <a:noAutofit/>
          </a:bodyPr>
          <a:lstStyle/>
          <a:p>
            <a:pPr marL="0" indent="0">
              <a:buNone/>
            </a:pPr>
            <a:r>
              <a:rPr lang="en-US" sz="1600" dirty="0" smtClean="0">
                <a:latin typeface="Trebuchet MS" charset="0"/>
                <a:ea typeface="Trebuchet MS" charset="0"/>
                <a:cs typeface="Trebuchet MS" charset="0"/>
              </a:rPr>
              <a:t>The </a:t>
            </a:r>
            <a:r>
              <a:rPr lang="en-US" sz="1600" dirty="0">
                <a:latin typeface="Trebuchet MS" charset="0"/>
                <a:ea typeface="Trebuchet MS" charset="0"/>
                <a:cs typeface="Trebuchet MS" charset="0"/>
              </a:rPr>
              <a:t>Jefferson County integration plan has not fully broken down racial segregation in elementary schools, but it is an improvement over integration based solely on location. </a:t>
            </a:r>
          </a:p>
        </p:txBody>
      </p:sp>
    </p:spTree>
    <p:extLst>
      <p:ext uri="{BB962C8B-B14F-4D97-AF65-F5344CB8AC3E}">
        <p14:creationId xmlns:p14="http://schemas.microsoft.com/office/powerpoint/2010/main" val="14748445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4" name="Title 3"/>
          <p:cNvSpPr>
            <a:spLocks noGrp="1"/>
          </p:cNvSpPr>
          <p:nvPr>
            <p:ph type="title"/>
          </p:nvPr>
        </p:nvSpPr>
        <p:spPr>
          <a:xfrm>
            <a:off x="722313" y="1428750"/>
            <a:ext cx="7772400" cy="1905000"/>
          </a:xfrm>
        </p:spPr>
        <p:txBody>
          <a:bodyPr>
            <a:noAutofit/>
          </a:bodyPr>
          <a:lstStyle/>
          <a:p>
            <a:pPr algn="ctr"/>
            <a:r>
              <a:rPr lang="en-US" sz="3000" dirty="0" smtClean="0">
                <a:solidFill>
                  <a:srgbClr val="5D89B4"/>
                </a:solidFill>
                <a:latin typeface="Raleway" charset="0"/>
                <a:ea typeface="Raleway" charset="0"/>
                <a:cs typeface="Raleway" charset="0"/>
              </a:rPr>
              <a:t>Assessing the Influence of career &amp; college readiness</a:t>
            </a:r>
            <a:br>
              <a:rPr lang="en-US" sz="3000" dirty="0" smtClean="0">
                <a:solidFill>
                  <a:srgbClr val="5D89B4"/>
                </a:solidFill>
                <a:latin typeface="Raleway" charset="0"/>
                <a:ea typeface="Raleway" charset="0"/>
                <a:cs typeface="Raleway" charset="0"/>
              </a:rPr>
            </a:br>
            <a:r>
              <a:rPr lang="en-US" sz="3000" dirty="0" smtClean="0">
                <a:solidFill>
                  <a:srgbClr val="5D89B4"/>
                </a:solidFill>
                <a:latin typeface="Raleway" charset="0"/>
                <a:ea typeface="Raleway" charset="0"/>
                <a:cs typeface="Raleway" charset="0"/>
              </a:rPr>
              <a:t/>
            </a:r>
            <a:br>
              <a:rPr lang="en-US" sz="3000" dirty="0" smtClean="0">
                <a:solidFill>
                  <a:srgbClr val="5D89B4"/>
                </a:solidFill>
                <a:latin typeface="Raleway" charset="0"/>
                <a:ea typeface="Raleway" charset="0"/>
                <a:cs typeface="Raleway" charset="0"/>
              </a:rPr>
            </a:br>
            <a:endParaRPr lang="en-US" sz="3000"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9502093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49" name="Shape 49"/>
          <p:cNvSpPr txBox="1">
            <a:spLocks noGrp="1"/>
          </p:cNvSpPr>
          <p:nvPr>
            <p:ph type="title"/>
          </p:nvPr>
        </p:nvSpPr>
        <p:spPr>
          <a:xfrm>
            <a:off x="457200" y="57150"/>
            <a:ext cx="8229600" cy="7810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bin"/>
              <a:buNone/>
            </a:pPr>
            <a:r>
              <a:rPr lang="en-US" sz="3000" b="1" i="0" u="none" strike="noStrike" cap="none" dirty="0" smtClean="0">
                <a:solidFill>
                  <a:srgbClr val="12252D"/>
                </a:solidFill>
                <a:latin typeface="Raleway" charset="0"/>
                <a:ea typeface="Raleway" charset="0"/>
                <a:cs typeface="Raleway" charset="0"/>
                <a:sym typeface="Arial Narrow"/>
              </a:rPr>
              <a:t>Introduction to Kentucky’s Policy</a:t>
            </a:r>
            <a:endParaRPr lang="en-US" sz="3000" b="1" i="0" u="none" strike="noStrike" cap="none" dirty="0">
              <a:solidFill>
                <a:srgbClr val="12252D"/>
              </a:solidFill>
              <a:latin typeface="Raleway" charset="0"/>
              <a:ea typeface="Raleway" charset="0"/>
              <a:cs typeface="Raleway" charset="0"/>
              <a:sym typeface="Arial Narrow"/>
            </a:endParaRPr>
          </a:p>
        </p:txBody>
      </p:sp>
      <p:sp>
        <p:nvSpPr>
          <p:cNvPr id="50" name="Shape 50"/>
          <p:cNvSpPr txBox="1">
            <a:spLocks noGrp="1"/>
          </p:cNvSpPr>
          <p:nvPr>
            <p:ph type="body" idx="1"/>
          </p:nvPr>
        </p:nvSpPr>
        <p:spPr>
          <a:xfrm>
            <a:off x="685799" y="838200"/>
            <a:ext cx="7772400" cy="3718322"/>
          </a:xfrm>
          <a:prstGeom prst="rect">
            <a:avLst/>
          </a:prstGeom>
          <a:noFill/>
          <a:ln>
            <a:noFill/>
          </a:ln>
        </p:spPr>
        <p:txBody>
          <a:bodyPr lIns="91425" tIns="91425" rIns="91425" bIns="91425" anchor="t" anchorCtr="0">
            <a:noAutofit/>
          </a:bodyPr>
          <a:lstStyle/>
          <a:p>
            <a:pPr marL="11113" indent="0">
              <a:buNone/>
            </a:pPr>
            <a:r>
              <a:rPr lang="en-US" sz="2000" b="1" dirty="0">
                <a:solidFill>
                  <a:srgbClr val="12252D"/>
                </a:solidFill>
                <a:latin typeface="Trebuchet MS" charset="0"/>
                <a:ea typeface="Trebuchet MS" charset="0"/>
                <a:cs typeface="Trebuchet MS" charset="0"/>
              </a:rPr>
              <a:t>2009 Senate Bill 1 </a:t>
            </a:r>
          </a:p>
          <a:p>
            <a:pPr marL="11113" indent="0">
              <a:spcBef>
                <a:spcPts val="0"/>
              </a:spcBef>
              <a:buNone/>
            </a:pPr>
            <a:r>
              <a:rPr lang="en-US" sz="1600" dirty="0" smtClean="0">
                <a:solidFill>
                  <a:srgbClr val="12252D"/>
                </a:solidFill>
                <a:latin typeface="Trebuchet MS" charset="0"/>
                <a:ea typeface="Trebuchet MS" charset="0"/>
                <a:cs typeface="Trebuchet MS" charset="0"/>
              </a:rPr>
              <a:t>The </a:t>
            </a:r>
            <a:r>
              <a:rPr lang="en-US" sz="1600" dirty="0">
                <a:solidFill>
                  <a:srgbClr val="12252D"/>
                </a:solidFill>
                <a:latin typeface="Trebuchet MS" charset="0"/>
                <a:ea typeface="Trebuchet MS" charset="0"/>
                <a:cs typeface="Trebuchet MS" charset="0"/>
              </a:rPr>
              <a:t>Kentucky Senate Bill 1 was passed to address the high rate of students enrolled in remedial courses during their first year of college</a:t>
            </a:r>
            <a:r>
              <a:rPr lang="en-US" sz="1600" dirty="0" smtClean="0">
                <a:solidFill>
                  <a:srgbClr val="12252D"/>
                </a:solidFill>
                <a:latin typeface="Trebuchet MS" charset="0"/>
                <a:ea typeface="Trebuchet MS" charset="0"/>
                <a:cs typeface="Trebuchet MS" charset="0"/>
              </a:rPr>
              <a:t>. </a:t>
            </a:r>
            <a:r>
              <a:rPr lang="en-US" sz="1600" dirty="0">
                <a:solidFill>
                  <a:srgbClr val="12252D"/>
                </a:solidFill>
                <a:latin typeface="Trebuchet MS" charset="0"/>
                <a:ea typeface="Trebuchet MS" charset="0"/>
                <a:cs typeface="Trebuchet MS" charset="0"/>
              </a:rPr>
              <a:t>This bill created two benchmarks as a </a:t>
            </a:r>
            <a:r>
              <a:rPr lang="en-US" sz="1600" dirty="0" smtClean="0">
                <a:solidFill>
                  <a:srgbClr val="12252D"/>
                </a:solidFill>
                <a:latin typeface="Trebuchet MS" charset="0"/>
                <a:ea typeface="Trebuchet MS" charset="0"/>
                <a:cs typeface="Trebuchet MS" charset="0"/>
              </a:rPr>
              <a:t>solution:</a:t>
            </a:r>
          </a:p>
          <a:p>
            <a:pPr marL="358775" lvl="1" indent="0">
              <a:spcBef>
                <a:spcPts val="0"/>
              </a:spcBef>
              <a:buNone/>
            </a:pPr>
            <a:r>
              <a:rPr lang="en-US" sz="1600" b="1" dirty="0" smtClean="0">
                <a:solidFill>
                  <a:srgbClr val="12252D"/>
                </a:solidFill>
                <a:latin typeface="Trebuchet MS" charset="0"/>
                <a:ea typeface="Trebuchet MS" charset="0"/>
                <a:cs typeface="Trebuchet MS" charset="0"/>
              </a:rPr>
              <a:t>College </a:t>
            </a:r>
            <a:r>
              <a:rPr lang="en-US" sz="1600" b="1" dirty="0">
                <a:solidFill>
                  <a:srgbClr val="12252D"/>
                </a:solidFill>
                <a:latin typeface="Trebuchet MS" charset="0"/>
                <a:ea typeface="Trebuchet MS" charset="0"/>
                <a:cs typeface="Trebuchet MS" charset="0"/>
              </a:rPr>
              <a:t>Readiness</a:t>
            </a:r>
            <a:r>
              <a:rPr lang="en-US" sz="1600" dirty="0">
                <a:solidFill>
                  <a:srgbClr val="12252D"/>
                </a:solidFill>
                <a:latin typeface="Trebuchet MS" charset="0"/>
                <a:ea typeface="Trebuchet MS" charset="0"/>
                <a:cs typeface="Trebuchet MS" charset="0"/>
              </a:rPr>
              <a:t>: meeting benchmarks on either the ACT, COMPASS, or KYOTE (college placement tests) indicating that they do not require placement in remedial college courses for Math, English, and </a:t>
            </a:r>
            <a:r>
              <a:rPr lang="en-US" sz="1600" dirty="0" smtClean="0">
                <a:solidFill>
                  <a:srgbClr val="12252D"/>
                </a:solidFill>
                <a:latin typeface="Trebuchet MS" charset="0"/>
                <a:ea typeface="Trebuchet MS" charset="0"/>
                <a:cs typeface="Trebuchet MS" charset="0"/>
              </a:rPr>
              <a:t>Reading</a:t>
            </a:r>
          </a:p>
          <a:p>
            <a:pPr marL="358775" lvl="1" indent="0">
              <a:spcBef>
                <a:spcPts val="0"/>
              </a:spcBef>
              <a:buNone/>
            </a:pPr>
            <a:r>
              <a:rPr lang="en-US" sz="1600" b="1" dirty="0" smtClean="0">
                <a:solidFill>
                  <a:srgbClr val="12252D"/>
                </a:solidFill>
                <a:latin typeface="Trebuchet MS" charset="0"/>
                <a:ea typeface="Trebuchet MS" charset="0"/>
                <a:cs typeface="Trebuchet MS" charset="0"/>
              </a:rPr>
              <a:t>Career </a:t>
            </a:r>
            <a:r>
              <a:rPr lang="en-US" sz="1600" b="1" dirty="0">
                <a:solidFill>
                  <a:srgbClr val="12252D"/>
                </a:solidFill>
                <a:latin typeface="Trebuchet MS" charset="0"/>
                <a:ea typeface="Trebuchet MS" charset="0"/>
                <a:cs typeface="Trebuchet MS" charset="0"/>
              </a:rPr>
              <a:t>Readiness</a:t>
            </a:r>
            <a:r>
              <a:rPr lang="en-US" sz="1600" dirty="0">
                <a:solidFill>
                  <a:srgbClr val="12252D"/>
                </a:solidFill>
                <a:latin typeface="Trebuchet MS" charset="0"/>
                <a:ea typeface="Trebuchet MS" charset="0"/>
                <a:cs typeface="Trebuchet MS" charset="0"/>
              </a:rPr>
              <a:t>: certification in an industry or testing above certain benchmarks on </a:t>
            </a:r>
            <a:r>
              <a:rPr lang="en-US" sz="1600" dirty="0" err="1">
                <a:solidFill>
                  <a:srgbClr val="12252D"/>
                </a:solidFill>
                <a:latin typeface="Trebuchet MS" charset="0"/>
                <a:ea typeface="Trebuchet MS" charset="0"/>
                <a:cs typeface="Trebuchet MS" charset="0"/>
              </a:rPr>
              <a:t>WorkKeys</a:t>
            </a:r>
            <a:r>
              <a:rPr lang="en-US" sz="1600" dirty="0">
                <a:solidFill>
                  <a:srgbClr val="12252D"/>
                </a:solidFill>
                <a:latin typeface="Trebuchet MS" charset="0"/>
                <a:ea typeface="Trebuchet MS" charset="0"/>
                <a:cs typeface="Trebuchet MS" charset="0"/>
              </a:rPr>
              <a:t> or ASVAB and KOSSA, in addition to completing coursework in Career and Technical Education </a:t>
            </a:r>
            <a:r>
              <a:rPr lang="en-US" sz="1600" dirty="0" smtClean="0">
                <a:solidFill>
                  <a:srgbClr val="12252D"/>
                </a:solidFill>
                <a:latin typeface="Trebuchet MS" charset="0"/>
                <a:ea typeface="Trebuchet MS" charset="0"/>
                <a:cs typeface="Trebuchet MS" charset="0"/>
              </a:rPr>
              <a:t>curriculum</a:t>
            </a:r>
          </a:p>
          <a:p>
            <a:pPr marL="358775" lvl="1" indent="0">
              <a:spcBef>
                <a:spcPts val="0"/>
              </a:spcBef>
              <a:buNone/>
            </a:pPr>
            <a:endParaRPr lang="en-US" sz="1600" baseline="30000" dirty="0">
              <a:solidFill>
                <a:srgbClr val="12252D"/>
              </a:solidFill>
              <a:latin typeface="Trebuchet MS" charset="0"/>
              <a:ea typeface="Trebuchet MS" charset="0"/>
              <a:cs typeface="Trebuchet MS" charset="0"/>
            </a:endParaRPr>
          </a:p>
          <a:p>
            <a:pPr marL="0" lvl="1" indent="0">
              <a:spcBef>
                <a:spcPts val="0"/>
              </a:spcBef>
              <a:buNone/>
            </a:pPr>
            <a:r>
              <a:rPr lang="en-US" sz="1600" dirty="0" smtClean="0">
                <a:solidFill>
                  <a:srgbClr val="12252D"/>
                </a:solidFill>
                <a:latin typeface="Trebuchet MS" charset="0"/>
                <a:ea typeface="Trebuchet MS" charset="0"/>
                <a:cs typeface="Trebuchet MS" charset="0"/>
              </a:rPr>
              <a:t>While </a:t>
            </a:r>
            <a:r>
              <a:rPr lang="en-US" sz="1600" dirty="0">
                <a:solidFill>
                  <a:srgbClr val="12252D"/>
                </a:solidFill>
                <a:latin typeface="Trebuchet MS" charset="0"/>
                <a:ea typeface="Trebuchet MS" charset="0"/>
                <a:cs typeface="Trebuchet MS" charset="0"/>
              </a:rPr>
              <a:t>these benchmarks were introduced in 2009, they were not tracked until the graduating class of </a:t>
            </a:r>
            <a:r>
              <a:rPr lang="en-US" sz="1600" dirty="0" smtClean="0">
                <a:solidFill>
                  <a:srgbClr val="12252D"/>
                </a:solidFill>
                <a:latin typeface="Trebuchet MS" charset="0"/>
                <a:ea typeface="Trebuchet MS" charset="0"/>
                <a:cs typeface="Trebuchet MS" charset="0"/>
              </a:rPr>
              <a:t>2012.</a:t>
            </a:r>
            <a:endParaRPr lang="en-US" sz="1600" dirty="0">
              <a:solidFill>
                <a:srgbClr val="12252D"/>
              </a:solidFill>
              <a:latin typeface="Trebuchet MS" charset="0"/>
              <a:ea typeface="Trebuchet MS" charset="0"/>
              <a:cs typeface="Trebuchet MS" charset="0"/>
            </a:endParaRPr>
          </a:p>
          <a:p>
            <a:pPr marL="457200" indent="-457200">
              <a:spcBef>
                <a:spcPts val="0"/>
              </a:spcBef>
            </a:pP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25624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533400" y="57150"/>
            <a:ext cx="8153400" cy="857250"/>
          </a:xfrm>
        </p:spPr>
        <p:txBody>
          <a:bodyPr>
            <a:normAutofit/>
          </a:bodyPr>
          <a:lstStyle/>
          <a:p>
            <a:pPr algn="l"/>
            <a:r>
              <a:rPr lang="en-US" sz="3000" b="1" dirty="0" smtClean="0">
                <a:solidFill>
                  <a:srgbClr val="12252D"/>
                </a:solidFill>
                <a:latin typeface="Raleway" charset="0"/>
                <a:ea typeface="Raleway" charset="0"/>
                <a:cs typeface="Raleway" charset="0"/>
              </a:rPr>
              <a:t>All Data Revolution</a:t>
            </a:r>
            <a:endParaRPr lang="en-US" sz="3000" b="1" dirty="0">
              <a:solidFill>
                <a:srgbClr val="12252D"/>
              </a:solidFill>
              <a:latin typeface="Raleway" charset="0"/>
              <a:ea typeface="Raleway" charset="0"/>
              <a:cs typeface="Raleway" charset="0"/>
            </a:endParaRPr>
          </a:p>
        </p:txBody>
      </p:sp>
      <p:sp>
        <p:nvSpPr>
          <p:cNvPr id="12" name="Rectangle 11"/>
          <p:cNvSpPr/>
          <p:nvPr/>
        </p:nvSpPr>
        <p:spPr>
          <a:xfrm>
            <a:off x="276001" y="937104"/>
            <a:ext cx="2446491" cy="1523494"/>
          </a:xfrm>
          <a:prstGeom prst="rect">
            <a:avLst/>
          </a:prstGeom>
        </p:spPr>
        <p:txBody>
          <a:bodyPr wrap="square">
            <a:spAutoFit/>
          </a:bodyPr>
          <a:lstStyle/>
          <a:p>
            <a:pPr algn="ctr"/>
            <a:r>
              <a:rPr lang="en-US" sz="2000" b="1" dirty="0">
                <a:solidFill>
                  <a:srgbClr val="5D89B4"/>
                </a:solidFill>
                <a:latin typeface="Raleway" charset="0"/>
                <a:ea typeface="Raleway" charset="0"/>
                <a:cs typeface="Raleway" charset="0"/>
              </a:rPr>
              <a:t>Designed Data </a:t>
            </a:r>
            <a:endParaRPr lang="en-US" sz="2000" b="1" dirty="0" smtClean="0">
              <a:solidFill>
                <a:srgbClr val="5D89B4"/>
              </a:solidFill>
              <a:latin typeface="Raleway" charset="0"/>
              <a:ea typeface="Raleway" charset="0"/>
              <a:cs typeface="Raleway" charset="0"/>
            </a:endParaRPr>
          </a:p>
          <a:p>
            <a:pPr algn="ctr"/>
            <a:r>
              <a:rPr lang="en-US" sz="2000" b="1" dirty="0" smtClean="0">
                <a:solidFill>
                  <a:srgbClr val="5D89B4"/>
                </a:solidFill>
                <a:latin typeface="Raleway" charset="0"/>
                <a:ea typeface="Raleway" charset="0"/>
                <a:cs typeface="Raleway" charset="0"/>
              </a:rPr>
              <a:t>Collections</a:t>
            </a:r>
          </a:p>
          <a:p>
            <a:pPr algn="ctr"/>
            <a:endParaRPr lang="en-US" sz="800" dirty="0" smtClean="0">
              <a:solidFill>
                <a:srgbClr val="000000"/>
              </a:solidFill>
              <a:latin typeface="Trebuchet MS" charset="0"/>
              <a:ea typeface="Trebuchet MS" charset="0"/>
              <a:cs typeface="Trebuchet MS" charset="0"/>
            </a:endParaRPr>
          </a:p>
          <a:p>
            <a:pPr algn="ctr"/>
            <a:r>
              <a:rPr lang="en-US" sz="1400" dirty="0" smtClean="0">
                <a:solidFill>
                  <a:srgbClr val="000000"/>
                </a:solidFill>
                <a:latin typeface="Trebuchet MS" charset="0"/>
                <a:ea typeface="Trebuchet MS" charset="0"/>
                <a:cs typeface="Trebuchet MS" charset="0"/>
              </a:rPr>
              <a:t>Statistically</a:t>
            </a:r>
            <a:r>
              <a:rPr lang="en-US" sz="1400" strike="sngStrike" dirty="0" smtClean="0">
                <a:solidFill>
                  <a:srgbClr val="000000"/>
                </a:solidFill>
                <a:latin typeface="Trebuchet MS" charset="0"/>
                <a:ea typeface="Trebuchet MS" charset="0"/>
                <a:cs typeface="Trebuchet MS" charset="0"/>
              </a:rPr>
              <a:t> </a:t>
            </a:r>
            <a:r>
              <a:rPr lang="en-US" sz="1400" dirty="0">
                <a:solidFill>
                  <a:srgbClr val="000000"/>
                </a:solidFill>
                <a:latin typeface="Trebuchet MS" charset="0"/>
                <a:ea typeface="Trebuchet MS" charset="0"/>
                <a:cs typeface="Trebuchet MS" charset="0"/>
              </a:rPr>
              <a:t>d</a:t>
            </a:r>
            <a:r>
              <a:rPr lang="en-US" sz="1400" dirty="0">
                <a:latin typeface="Trebuchet MS" charset="0"/>
                <a:ea typeface="Trebuchet MS" charset="0"/>
                <a:cs typeface="Trebuchet MS" charset="0"/>
              </a:rPr>
              <a:t>esigned </a:t>
            </a:r>
            <a:r>
              <a:rPr lang="en-US" sz="1400" dirty="0" smtClean="0">
                <a:latin typeface="Trebuchet MS" charset="0"/>
                <a:ea typeface="Trebuchet MS" charset="0"/>
                <a:cs typeface="Trebuchet MS" charset="0"/>
              </a:rPr>
              <a:t>and </a:t>
            </a:r>
            <a:r>
              <a:rPr lang="en-US" sz="1400" dirty="0">
                <a:latin typeface="Trebuchet MS" charset="0"/>
                <a:ea typeface="Trebuchet MS" charset="0"/>
                <a:cs typeface="Trebuchet MS" charset="0"/>
              </a:rPr>
              <a:t>intentional observational </a:t>
            </a:r>
            <a:r>
              <a:rPr lang="en-US" sz="1400" dirty="0" smtClean="0">
                <a:latin typeface="Trebuchet MS" charset="0"/>
                <a:ea typeface="Trebuchet MS" charset="0"/>
                <a:cs typeface="Trebuchet MS" charset="0"/>
              </a:rPr>
              <a:t>data collections</a:t>
            </a:r>
            <a:endParaRPr lang="en-US" sz="1400" dirty="0">
              <a:latin typeface="Trebuchet MS" charset="0"/>
              <a:ea typeface="Trebuchet MS" charset="0"/>
              <a:cs typeface="Trebuchet MS" charset="0"/>
            </a:endParaRPr>
          </a:p>
        </p:txBody>
      </p:sp>
      <p:sp>
        <p:nvSpPr>
          <p:cNvPr id="20" name="Rectangle 19"/>
          <p:cNvSpPr/>
          <p:nvPr/>
        </p:nvSpPr>
        <p:spPr>
          <a:xfrm>
            <a:off x="2581436" y="937104"/>
            <a:ext cx="2447764" cy="1477328"/>
          </a:xfrm>
          <a:prstGeom prst="rect">
            <a:avLst/>
          </a:prstGeom>
        </p:spPr>
        <p:txBody>
          <a:bodyPr wrap="square">
            <a:spAutoFit/>
          </a:bodyPr>
          <a:lstStyle/>
          <a:p>
            <a:pPr algn="ctr"/>
            <a:r>
              <a:rPr lang="en-US" sz="2000" b="1" dirty="0">
                <a:solidFill>
                  <a:srgbClr val="5D89B4"/>
                </a:solidFill>
                <a:latin typeface="Raleway" charset="0"/>
                <a:ea typeface="Raleway" charset="0"/>
                <a:cs typeface="Raleway" charset="0"/>
              </a:rPr>
              <a:t>Administrative </a:t>
            </a:r>
            <a:r>
              <a:rPr lang="en-US" sz="2000" b="1" dirty="0" smtClean="0">
                <a:solidFill>
                  <a:srgbClr val="5D89B4"/>
                </a:solidFill>
                <a:latin typeface="Raleway" charset="0"/>
                <a:ea typeface="Raleway" charset="0"/>
                <a:cs typeface="Raleway" charset="0"/>
              </a:rPr>
              <a:t/>
            </a:r>
            <a:br>
              <a:rPr lang="en-US" sz="2000" b="1" dirty="0" smtClean="0">
                <a:solidFill>
                  <a:srgbClr val="5D89B4"/>
                </a:solidFill>
                <a:latin typeface="Raleway" charset="0"/>
                <a:ea typeface="Raleway" charset="0"/>
                <a:cs typeface="Raleway" charset="0"/>
              </a:rPr>
            </a:br>
            <a:r>
              <a:rPr lang="en-US" sz="2000" b="1" dirty="0" smtClean="0">
                <a:solidFill>
                  <a:srgbClr val="5D89B4"/>
                </a:solidFill>
                <a:latin typeface="Raleway" charset="0"/>
                <a:ea typeface="Raleway" charset="0"/>
                <a:cs typeface="Raleway" charset="0"/>
              </a:rPr>
              <a:t>Data</a:t>
            </a:r>
          </a:p>
          <a:p>
            <a:pPr algn="ctr"/>
            <a:endParaRPr lang="en-US" sz="800" dirty="0" smtClean="0">
              <a:latin typeface="Trebuchet MS" charset="0"/>
              <a:ea typeface="Trebuchet MS" charset="0"/>
              <a:cs typeface="Trebuchet MS" charset="0"/>
            </a:endParaRPr>
          </a:p>
          <a:p>
            <a:pPr algn="ctr"/>
            <a:r>
              <a:rPr lang="en-US" sz="1400" dirty="0" smtClean="0">
                <a:latin typeface="Trebuchet MS" charset="0"/>
                <a:ea typeface="Trebuchet MS" charset="0"/>
                <a:cs typeface="Trebuchet MS" charset="0"/>
              </a:rPr>
              <a:t>Data collected </a:t>
            </a:r>
            <a:r>
              <a:rPr lang="en-US" sz="1400" dirty="0">
                <a:latin typeface="Trebuchet MS" charset="0"/>
                <a:ea typeface="Trebuchet MS" charset="0"/>
                <a:cs typeface="Trebuchet MS" charset="0"/>
              </a:rPr>
              <a:t>for the administration of an </a:t>
            </a:r>
            <a:r>
              <a:rPr lang="en-US" sz="1400" dirty="0" smtClean="0">
                <a:latin typeface="Trebuchet MS" charset="0"/>
                <a:ea typeface="Trebuchet MS" charset="0"/>
                <a:cs typeface="Trebuchet MS" charset="0"/>
              </a:rPr>
              <a:t>       organization </a:t>
            </a:r>
            <a:r>
              <a:rPr lang="en-US" sz="1400" dirty="0">
                <a:latin typeface="Trebuchet MS" charset="0"/>
                <a:ea typeface="Trebuchet MS" charset="0"/>
                <a:cs typeface="Trebuchet MS" charset="0"/>
              </a:rPr>
              <a:t>or </a:t>
            </a:r>
            <a:r>
              <a:rPr lang="en-US" sz="1400" dirty="0" smtClean="0">
                <a:latin typeface="Trebuchet MS" charset="0"/>
                <a:ea typeface="Trebuchet MS" charset="0"/>
                <a:cs typeface="Trebuchet MS" charset="0"/>
              </a:rPr>
              <a:t>program</a:t>
            </a:r>
            <a:endParaRPr lang="en-US" sz="1400" dirty="0">
              <a:latin typeface="Trebuchet MS" charset="0"/>
              <a:ea typeface="Trebuchet MS" charset="0"/>
              <a:cs typeface="Trebuchet MS" charset="0"/>
            </a:endParaRPr>
          </a:p>
        </p:txBody>
      </p:sp>
      <p:sp>
        <p:nvSpPr>
          <p:cNvPr id="21" name="Rectangle 20"/>
          <p:cNvSpPr/>
          <p:nvPr/>
        </p:nvSpPr>
        <p:spPr>
          <a:xfrm>
            <a:off x="5029200" y="937104"/>
            <a:ext cx="1954317" cy="1477328"/>
          </a:xfrm>
          <a:prstGeom prst="rect">
            <a:avLst/>
          </a:prstGeom>
        </p:spPr>
        <p:txBody>
          <a:bodyPr wrap="square">
            <a:spAutoFit/>
          </a:bodyPr>
          <a:lstStyle/>
          <a:p>
            <a:pPr algn="ctr"/>
            <a:r>
              <a:rPr lang="en-US" sz="2000" b="1" dirty="0" smtClean="0">
                <a:solidFill>
                  <a:srgbClr val="5D89B4"/>
                </a:solidFill>
                <a:latin typeface="Raleway" charset="0"/>
                <a:ea typeface="Raleway" charset="0"/>
                <a:cs typeface="Raleway" charset="0"/>
              </a:rPr>
              <a:t>Opportunity</a:t>
            </a:r>
            <a:br>
              <a:rPr lang="en-US" sz="2000" b="1" dirty="0" smtClean="0">
                <a:solidFill>
                  <a:srgbClr val="5D89B4"/>
                </a:solidFill>
                <a:latin typeface="Raleway" charset="0"/>
                <a:ea typeface="Raleway" charset="0"/>
                <a:cs typeface="Raleway" charset="0"/>
              </a:rPr>
            </a:br>
            <a:r>
              <a:rPr lang="en-US" sz="2000" b="1" dirty="0" smtClean="0">
                <a:solidFill>
                  <a:srgbClr val="5D89B4"/>
                </a:solidFill>
                <a:latin typeface="Raleway" charset="0"/>
                <a:ea typeface="Raleway" charset="0"/>
                <a:cs typeface="Raleway" charset="0"/>
              </a:rPr>
              <a:t> Data</a:t>
            </a:r>
          </a:p>
          <a:p>
            <a:pPr algn="ctr"/>
            <a:endParaRPr lang="en-US" sz="800" dirty="0" smtClean="0">
              <a:latin typeface="Trebuchet MS" charset="0"/>
              <a:ea typeface="Trebuchet MS" charset="0"/>
              <a:cs typeface="Trebuchet MS" charset="0"/>
            </a:endParaRPr>
          </a:p>
          <a:p>
            <a:pPr algn="ctr"/>
            <a:r>
              <a:rPr lang="en-US" sz="1400" dirty="0" smtClean="0">
                <a:latin typeface="Trebuchet MS" charset="0"/>
                <a:ea typeface="Trebuchet MS" charset="0"/>
                <a:cs typeface="Trebuchet MS" charset="0"/>
              </a:rPr>
              <a:t>Data </a:t>
            </a:r>
            <a:r>
              <a:rPr lang="en-US" sz="1400" dirty="0">
                <a:latin typeface="Trebuchet MS" charset="0"/>
                <a:ea typeface="Trebuchet MS" charset="0"/>
                <a:cs typeface="Trebuchet MS" charset="0"/>
              </a:rPr>
              <a:t>generated </a:t>
            </a:r>
            <a:r>
              <a:rPr lang="en-US" sz="1400" dirty="0" smtClean="0">
                <a:latin typeface="Trebuchet MS" charset="0"/>
                <a:ea typeface="Trebuchet MS" charset="0"/>
                <a:cs typeface="Trebuchet MS" charset="0"/>
              </a:rPr>
              <a:t>as we move </a:t>
            </a:r>
            <a:r>
              <a:rPr lang="en-US" sz="1400" dirty="0">
                <a:latin typeface="Trebuchet MS" charset="0"/>
                <a:ea typeface="Trebuchet MS" charset="0"/>
                <a:cs typeface="Trebuchet MS" charset="0"/>
              </a:rPr>
              <a:t>through </a:t>
            </a:r>
            <a:r>
              <a:rPr lang="en-US" sz="1400" dirty="0" smtClean="0">
                <a:latin typeface="Trebuchet MS" charset="0"/>
                <a:ea typeface="Trebuchet MS" charset="0"/>
                <a:cs typeface="Trebuchet MS" charset="0"/>
              </a:rPr>
              <a:t>our </a:t>
            </a:r>
            <a:r>
              <a:rPr lang="en-US" sz="1400" dirty="0">
                <a:latin typeface="Trebuchet MS" charset="0"/>
                <a:ea typeface="Trebuchet MS" charset="0"/>
                <a:cs typeface="Trebuchet MS" charset="0"/>
              </a:rPr>
              <a:t>daily </a:t>
            </a:r>
            <a:r>
              <a:rPr lang="en-US" sz="1400" dirty="0" smtClean="0">
                <a:latin typeface="Trebuchet MS" charset="0"/>
                <a:ea typeface="Trebuchet MS" charset="0"/>
                <a:cs typeface="Trebuchet MS" charset="0"/>
              </a:rPr>
              <a:t>paces</a:t>
            </a:r>
            <a:endParaRPr lang="en-US" sz="1400" dirty="0">
              <a:latin typeface="Trebuchet MS" charset="0"/>
              <a:ea typeface="Trebuchet MS" charset="0"/>
              <a:cs typeface="Trebuchet MS" charset="0"/>
            </a:endParaRPr>
          </a:p>
        </p:txBody>
      </p:sp>
      <p:grpSp>
        <p:nvGrpSpPr>
          <p:cNvPr id="26" name="Group 25"/>
          <p:cNvGrpSpPr/>
          <p:nvPr/>
        </p:nvGrpSpPr>
        <p:grpSpPr>
          <a:xfrm>
            <a:off x="517705" y="2663676"/>
            <a:ext cx="1889674" cy="1660674"/>
            <a:chOff x="228599" y="2724150"/>
            <a:chExt cx="2679794" cy="2070926"/>
          </a:xfrm>
        </p:grpSpPr>
        <p:pic>
          <p:nvPicPr>
            <p:cNvPr id="14" name="Picture 13"/>
            <p:cNvPicPr>
              <a:picLocks noChangeAspect="1"/>
            </p:cNvPicPr>
            <p:nvPr/>
          </p:nvPicPr>
          <p:blipFill>
            <a:blip r:embed="rId4"/>
            <a:stretch>
              <a:fillRect/>
            </a:stretch>
          </p:blipFill>
          <p:spPr>
            <a:xfrm>
              <a:off x="228599" y="2724150"/>
              <a:ext cx="1625833" cy="1316851"/>
            </a:xfrm>
            <a:prstGeom prst="rect">
              <a:avLst/>
            </a:prstGeom>
          </p:spPr>
        </p:pic>
        <p:pic>
          <p:nvPicPr>
            <p:cNvPr id="19" name="Picture 18"/>
            <p:cNvPicPr>
              <a:picLocks noChangeAspect="1"/>
            </p:cNvPicPr>
            <p:nvPr/>
          </p:nvPicPr>
          <p:blipFill>
            <a:blip r:embed="rId5"/>
            <a:stretch>
              <a:fillRect/>
            </a:stretch>
          </p:blipFill>
          <p:spPr>
            <a:xfrm>
              <a:off x="1125245" y="3790950"/>
              <a:ext cx="1458374" cy="1004126"/>
            </a:xfrm>
            <a:prstGeom prst="rect">
              <a:avLst/>
            </a:prstGeom>
          </p:spPr>
        </p:pic>
        <p:pic>
          <p:nvPicPr>
            <p:cNvPr id="22" name="Picture 21"/>
            <p:cNvPicPr>
              <a:picLocks noChangeAspect="1"/>
            </p:cNvPicPr>
            <p:nvPr/>
          </p:nvPicPr>
          <p:blipFill>
            <a:blip r:embed="rId6"/>
            <a:stretch>
              <a:fillRect/>
            </a:stretch>
          </p:blipFill>
          <p:spPr>
            <a:xfrm>
              <a:off x="1612374" y="3006517"/>
              <a:ext cx="1296019" cy="870366"/>
            </a:xfrm>
            <a:prstGeom prst="rect">
              <a:avLst/>
            </a:prstGeom>
          </p:spPr>
        </p:pic>
      </p:grpSp>
      <p:grpSp>
        <p:nvGrpSpPr>
          <p:cNvPr id="25" name="Group 24"/>
          <p:cNvGrpSpPr/>
          <p:nvPr/>
        </p:nvGrpSpPr>
        <p:grpSpPr>
          <a:xfrm>
            <a:off x="2999173" y="2554745"/>
            <a:ext cx="1668142" cy="1586308"/>
            <a:chOff x="3276601" y="2715953"/>
            <a:chExt cx="2617299" cy="1989397"/>
          </a:xfrm>
        </p:grpSpPr>
        <p:pic>
          <p:nvPicPr>
            <p:cNvPr id="23" name="Picture 22"/>
            <p:cNvPicPr>
              <a:picLocks noChangeAspect="1"/>
            </p:cNvPicPr>
            <p:nvPr/>
          </p:nvPicPr>
          <p:blipFill>
            <a:blip r:embed="rId7"/>
            <a:stretch>
              <a:fillRect/>
            </a:stretch>
          </p:blipFill>
          <p:spPr>
            <a:xfrm>
              <a:off x="3276601" y="2715953"/>
              <a:ext cx="2080742" cy="1303597"/>
            </a:xfrm>
            <a:prstGeom prst="rect">
              <a:avLst/>
            </a:prstGeom>
          </p:spPr>
        </p:pic>
        <p:pic>
          <p:nvPicPr>
            <p:cNvPr id="24" name="Picture 23"/>
            <p:cNvPicPr>
              <a:picLocks noChangeAspect="1"/>
            </p:cNvPicPr>
            <p:nvPr/>
          </p:nvPicPr>
          <p:blipFill>
            <a:blip r:embed="rId8"/>
            <a:stretch>
              <a:fillRect/>
            </a:stretch>
          </p:blipFill>
          <p:spPr>
            <a:xfrm>
              <a:off x="4437109" y="3691639"/>
              <a:ext cx="1456791" cy="1013711"/>
            </a:xfrm>
            <a:prstGeom prst="rect">
              <a:avLst/>
            </a:prstGeom>
          </p:spPr>
        </p:pic>
      </p:grpSp>
      <p:sp>
        <p:nvSpPr>
          <p:cNvPr id="27" name="Rectangle 26"/>
          <p:cNvSpPr/>
          <p:nvPr/>
        </p:nvSpPr>
        <p:spPr>
          <a:xfrm>
            <a:off x="6960055" y="937104"/>
            <a:ext cx="1954317" cy="1477328"/>
          </a:xfrm>
          <a:prstGeom prst="rect">
            <a:avLst/>
          </a:prstGeom>
        </p:spPr>
        <p:txBody>
          <a:bodyPr wrap="square">
            <a:spAutoFit/>
          </a:bodyPr>
          <a:lstStyle/>
          <a:p>
            <a:pPr algn="ctr"/>
            <a:r>
              <a:rPr lang="en-US" sz="2000" b="1" dirty="0" smtClean="0">
                <a:solidFill>
                  <a:srgbClr val="5D89B4"/>
                </a:solidFill>
                <a:latin typeface="Raleway" charset="0"/>
                <a:ea typeface="Raleway" charset="0"/>
                <a:cs typeface="Raleway" charset="0"/>
              </a:rPr>
              <a:t>Procedural</a:t>
            </a:r>
            <a:br>
              <a:rPr lang="en-US" sz="2000" b="1" dirty="0" smtClean="0">
                <a:solidFill>
                  <a:srgbClr val="5D89B4"/>
                </a:solidFill>
                <a:latin typeface="Raleway" charset="0"/>
                <a:ea typeface="Raleway" charset="0"/>
                <a:cs typeface="Raleway" charset="0"/>
              </a:rPr>
            </a:br>
            <a:r>
              <a:rPr lang="en-US" sz="2000" b="1" dirty="0" smtClean="0">
                <a:solidFill>
                  <a:srgbClr val="5D89B4"/>
                </a:solidFill>
                <a:latin typeface="Raleway" charset="0"/>
                <a:ea typeface="Raleway" charset="0"/>
                <a:cs typeface="Raleway" charset="0"/>
              </a:rPr>
              <a:t> Data</a:t>
            </a:r>
          </a:p>
          <a:p>
            <a:pPr algn="ctr"/>
            <a:endParaRPr lang="en-US" sz="800" dirty="0" smtClean="0">
              <a:latin typeface="Trebuchet MS" charset="0"/>
              <a:ea typeface="Trebuchet MS" charset="0"/>
              <a:cs typeface="Trebuchet MS" charset="0"/>
            </a:endParaRPr>
          </a:p>
          <a:p>
            <a:pPr algn="ctr"/>
            <a:r>
              <a:rPr lang="en-US" sz="1400" dirty="0">
                <a:latin typeface="Trebuchet MS" charset="0"/>
                <a:ea typeface="Trebuchet MS" charset="0"/>
                <a:cs typeface="Trebuchet MS" charset="0"/>
              </a:rPr>
              <a:t>D</a:t>
            </a:r>
            <a:r>
              <a:rPr lang="en-US" sz="1400" dirty="0" smtClean="0">
                <a:latin typeface="Trebuchet MS" charset="0"/>
                <a:ea typeface="Trebuchet MS" charset="0"/>
                <a:cs typeface="Trebuchet MS" charset="0"/>
              </a:rPr>
              <a:t>ata </a:t>
            </a:r>
            <a:r>
              <a:rPr lang="en-US" sz="1400" dirty="0">
                <a:latin typeface="Trebuchet MS" charset="0"/>
                <a:ea typeface="Trebuchet MS" charset="0"/>
                <a:cs typeface="Trebuchet MS" charset="0"/>
              </a:rPr>
              <a:t>derived from policies and procedures </a:t>
            </a:r>
            <a:r>
              <a:rPr lang="en-US" sz="1400" dirty="0" smtClean="0">
                <a:latin typeface="Trebuchet MS" charset="0"/>
                <a:ea typeface="Trebuchet MS" charset="0"/>
                <a:cs typeface="Trebuchet MS" charset="0"/>
              </a:rPr>
              <a:t> </a:t>
            </a:r>
            <a:endParaRPr lang="en-US" sz="1400" dirty="0">
              <a:latin typeface="Trebuchet MS" charset="0"/>
              <a:ea typeface="Trebuchet MS" charset="0"/>
              <a:cs typeface="Trebuchet MS" charset="0"/>
            </a:endParaRPr>
          </a:p>
        </p:txBody>
      </p:sp>
      <p:grpSp>
        <p:nvGrpSpPr>
          <p:cNvPr id="31" name="Group 30"/>
          <p:cNvGrpSpPr/>
          <p:nvPr/>
        </p:nvGrpSpPr>
        <p:grpSpPr>
          <a:xfrm>
            <a:off x="5562546" y="2477621"/>
            <a:ext cx="887624" cy="1623626"/>
            <a:chOff x="5836249" y="2959068"/>
            <a:chExt cx="840547" cy="1615653"/>
          </a:xfrm>
        </p:grpSpPr>
        <p:pic>
          <p:nvPicPr>
            <p:cNvPr id="18" name="Picture 17"/>
            <p:cNvPicPr>
              <a:picLocks noChangeAspect="1"/>
            </p:cNvPicPr>
            <p:nvPr/>
          </p:nvPicPr>
          <p:blipFill rotWithShape="1">
            <a:blip r:embed="rId9"/>
            <a:srcRect l="50670"/>
            <a:stretch/>
          </p:blipFill>
          <p:spPr>
            <a:xfrm>
              <a:off x="5921574" y="2959068"/>
              <a:ext cx="755222" cy="831882"/>
            </a:xfrm>
            <a:prstGeom prst="rect">
              <a:avLst/>
            </a:prstGeom>
          </p:spPr>
        </p:pic>
        <p:pic>
          <p:nvPicPr>
            <p:cNvPr id="30" name="Picture 29"/>
            <p:cNvPicPr>
              <a:picLocks noChangeAspect="1"/>
            </p:cNvPicPr>
            <p:nvPr/>
          </p:nvPicPr>
          <p:blipFill rotWithShape="1">
            <a:blip r:embed="rId9"/>
            <a:srcRect r="48193"/>
            <a:stretch/>
          </p:blipFill>
          <p:spPr>
            <a:xfrm>
              <a:off x="5836249" y="3742839"/>
              <a:ext cx="793151" cy="831882"/>
            </a:xfrm>
            <a:prstGeom prst="rect">
              <a:avLst/>
            </a:prstGeom>
          </p:spPr>
        </p:pic>
      </p:grpSp>
      <p:pic>
        <p:nvPicPr>
          <p:cNvPr id="32" name="Picture 31"/>
          <p:cNvPicPr>
            <a:picLocks noChangeAspect="1"/>
          </p:cNvPicPr>
          <p:nvPr/>
        </p:nvPicPr>
        <p:blipFill>
          <a:blip r:embed="rId10"/>
          <a:stretch>
            <a:fillRect/>
          </a:stretch>
        </p:blipFill>
        <p:spPr>
          <a:xfrm>
            <a:off x="7255497" y="2657188"/>
            <a:ext cx="1467238" cy="1264492"/>
          </a:xfrm>
          <a:prstGeom prst="rect">
            <a:avLst/>
          </a:prstGeom>
        </p:spPr>
      </p:pic>
    </p:spTree>
    <p:extLst>
      <p:ext uri="{BB962C8B-B14F-4D97-AF65-F5344CB8AC3E}">
        <p14:creationId xmlns:p14="http://schemas.microsoft.com/office/powerpoint/2010/main" val="2262881402"/>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55" name="Shape 55"/>
          <p:cNvSpPr txBox="1">
            <a:spLocks noGrp="1"/>
          </p:cNvSpPr>
          <p:nvPr>
            <p:ph type="title"/>
          </p:nvPr>
        </p:nvSpPr>
        <p:spPr>
          <a:xfrm>
            <a:off x="457200" y="57150"/>
            <a:ext cx="8229600" cy="8572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bin"/>
              <a:buNone/>
            </a:pPr>
            <a:r>
              <a:rPr lang="en-US" sz="3000" b="1" i="0" u="none" strike="noStrike" cap="none" dirty="0" smtClean="0">
                <a:solidFill>
                  <a:srgbClr val="12252D"/>
                </a:solidFill>
                <a:latin typeface="Raleway" charset="0"/>
                <a:ea typeface="Raleway" charset="0"/>
                <a:cs typeface="Raleway" charset="0"/>
                <a:sym typeface="Arial Narrow"/>
              </a:rPr>
              <a:t>Overview of the Literature</a:t>
            </a:r>
            <a:endParaRPr lang="en-US" sz="3000" b="1" i="0" u="none" strike="noStrike" cap="none" dirty="0">
              <a:solidFill>
                <a:srgbClr val="12252D"/>
              </a:solidFill>
              <a:latin typeface="Raleway" charset="0"/>
              <a:ea typeface="Raleway" charset="0"/>
              <a:cs typeface="Raleway" charset="0"/>
              <a:sym typeface="Arial Narrow"/>
            </a:endParaRPr>
          </a:p>
        </p:txBody>
      </p:sp>
      <p:sp>
        <p:nvSpPr>
          <p:cNvPr id="56" name="Shape 56"/>
          <p:cNvSpPr txBox="1">
            <a:spLocks noGrp="1"/>
          </p:cNvSpPr>
          <p:nvPr>
            <p:ph type="body" idx="1"/>
          </p:nvPr>
        </p:nvSpPr>
        <p:spPr>
          <a:xfrm>
            <a:off x="914400" y="837754"/>
            <a:ext cx="7772400" cy="3410396"/>
          </a:xfrm>
          <a:prstGeom prst="rect">
            <a:avLst/>
          </a:prstGeom>
          <a:noFill/>
          <a:ln>
            <a:noFill/>
          </a:ln>
        </p:spPr>
        <p:txBody>
          <a:bodyPr lIns="91425" tIns="91425" rIns="91425" bIns="91425" anchor="t" anchorCtr="0">
            <a:noAutofit/>
          </a:bodyPr>
          <a:lstStyle/>
          <a:p>
            <a:pPr marL="11113" indent="0">
              <a:buNone/>
            </a:pPr>
            <a:r>
              <a:rPr lang="en-US" sz="2000" b="1" dirty="0">
                <a:solidFill>
                  <a:srgbClr val="12252D"/>
                </a:solidFill>
                <a:latin typeface="Trebuchet MS" charset="0"/>
                <a:ea typeface="Trebuchet MS" charset="0"/>
                <a:cs typeface="Trebuchet MS" charset="0"/>
              </a:rPr>
              <a:t>Defining Career and College Readiness</a:t>
            </a:r>
          </a:p>
          <a:p>
            <a:pPr marL="0" indent="0">
              <a:spcBef>
                <a:spcPts val="0"/>
              </a:spcBef>
              <a:buNone/>
            </a:pPr>
            <a:r>
              <a:rPr lang="en-US" sz="1400" dirty="0">
                <a:solidFill>
                  <a:srgbClr val="12252D"/>
                </a:solidFill>
                <a:latin typeface="Trebuchet MS" charset="0"/>
                <a:ea typeface="Trebuchet MS" charset="0"/>
                <a:cs typeface="Trebuchet MS" charset="0"/>
              </a:rPr>
              <a:t>O</a:t>
            </a:r>
            <a:r>
              <a:rPr lang="en-US" sz="1400" dirty="0" smtClean="0">
                <a:solidFill>
                  <a:srgbClr val="12252D"/>
                </a:solidFill>
                <a:latin typeface="Trebuchet MS" charset="0"/>
                <a:ea typeface="Trebuchet MS" charset="0"/>
                <a:cs typeface="Trebuchet MS" charset="0"/>
              </a:rPr>
              <a:t>nly </a:t>
            </a:r>
            <a:r>
              <a:rPr lang="en-US" sz="1400" dirty="0">
                <a:solidFill>
                  <a:srgbClr val="12252D"/>
                </a:solidFill>
                <a:latin typeface="Trebuchet MS" charset="0"/>
                <a:ea typeface="Trebuchet MS" charset="0"/>
                <a:cs typeface="Trebuchet MS" charset="0"/>
              </a:rPr>
              <a:t>42% of the 2009 graduating class nation-wide is ready for a college Algebra course, 67% for an English course, and 53% for a Social Sciences/Reading </a:t>
            </a:r>
            <a:r>
              <a:rPr lang="en-US" sz="1400" dirty="0" smtClean="0">
                <a:solidFill>
                  <a:srgbClr val="12252D"/>
                </a:solidFill>
                <a:latin typeface="Trebuchet MS" charset="0"/>
                <a:ea typeface="Trebuchet MS" charset="0"/>
                <a:cs typeface="Trebuchet MS" charset="0"/>
              </a:rPr>
              <a:t>course (ACT, 2009)</a:t>
            </a:r>
          </a:p>
          <a:p>
            <a:pPr marL="0" indent="0">
              <a:spcBef>
                <a:spcPts val="0"/>
              </a:spcBef>
              <a:buNone/>
            </a:pPr>
            <a:endParaRPr lang="en-US" sz="1400" dirty="0">
              <a:solidFill>
                <a:srgbClr val="12252D"/>
              </a:solidFill>
              <a:latin typeface="Trebuchet MS" charset="0"/>
              <a:ea typeface="Trebuchet MS" charset="0"/>
              <a:cs typeface="Trebuchet MS" charset="0"/>
            </a:endParaRPr>
          </a:p>
          <a:p>
            <a:pPr marL="0" indent="0">
              <a:spcBef>
                <a:spcPts val="0"/>
              </a:spcBef>
              <a:buNone/>
            </a:pPr>
            <a:r>
              <a:rPr lang="en-US" sz="1400" dirty="0" smtClean="0">
                <a:solidFill>
                  <a:srgbClr val="12252D"/>
                </a:solidFill>
                <a:latin typeface="Trebuchet MS" charset="0"/>
                <a:ea typeface="Trebuchet MS" charset="0"/>
                <a:cs typeface="Trebuchet MS" charset="0"/>
              </a:rPr>
              <a:t>High school </a:t>
            </a:r>
            <a:r>
              <a:rPr lang="en-US" sz="1400" dirty="0">
                <a:solidFill>
                  <a:srgbClr val="12252D"/>
                </a:solidFill>
                <a:latin typeface="Trebuchet MS" charset="0"/>
                <a:ea typeface="Trebuchet MS" charset="0"/>
                <a:cs typeface="Trebuchet MS" charset="0"/>
              </a:rPr>
              <a:t>graduates, college instructors, and employers </a:t>
            </a:r>
            <a:r>
              <a:rPr lang="en-US" sz="1400" dirty="0" smtClean="0">
                <a:solidFill>
                  <a:srgbClr val="12252D"/>
                </a:solidFill>
                <a:latin typeface="Trebuchet MS" charset="0"/>
                <a:ea typeface="Trebuchet MS" charset="0"/>
                <a:cs typeface="Trebuchet MS" charset="0"/>
              </a:rPr>
              <a:t>maintain that high </a:t>
            </a:r>
            <a:r>
              <a:rPr lang="en-US" sz="1400" dirty="0">
                <a:solidFill>
                  <a:srgbClr val="12252D"/>
                </a:solidFill>
                <a:latin typeface="Trebuchet MS" charset="0"/>
                <a:ea typeface="Trebuchet MS" charset="0"/>
                <a:cs typeface="Trebuchet MS" charset="0"/>
              </a:rPr>
              <a:t>schools are not </a:t>
            </a:r>
            <a:r>
              <a:rPr lang="en-US" sz="1400" dirty="0" smtClean="0">
                <a:solidFill>
                  <a:srgbClr val="12252D"/>
                </a:solidFill>
                <a:latin typeface="Trebuchet MS" charset="0"/>
                <a:ea typeface="Trebuchet MS" charset="0"/>
                <a:cs typeface="Trebuchet MS" charset="0"/>
              </a:rPr>
              <a:t>adequately preparing </a:t>
            </a:r>
            <a:r>
              <a:rPr lang="en-US" sz="1400" dirty="0">
                <a:solidFill>
                  <a:srgbClr val="12252D"/>
                </a:solidFill>
                <a:latin typeface="Trebuchet MS" charset="0"/>
                <a:ea typeface="Trebuchet MS" charset="0"/>
                <a:cs typeface="Trebuchet MS" charset="0"/>
              </a:rPr>
              <a:t>their </a:t>
            </a:r>
            <a:r>
              <a:rPr lang="en-US" sz="1400" dirty="0" smtClean="0">
                <a:solidFill>
                  <a:srgbClr val="12252D"/>
                </a:solidFill>
                <a:latin typeface="Trebuchet MS" charset="0"/>
                <a:ea typeface="Trebuchet MS" charset="0"/>
                <a:cs typeface="Trebuchet MS" charset="0"/>
              </a:rPr>
              <a:t>graduates</a:t>
            </a:r>
          </a:p>
          <a:p>
            <a:pPr marL="0" indent="0">
              <a:spcBef>
                <a:spcPts val="0"/>
              </a:spcBef>
              <a:buNone/>
            </a:pPr>
            <a:r>
              <a:rPr lang="en-US" sz="1400" dirty="0" smtClean="0">
                <a:solidFill>
                  <a:srgbClr val="12252D"/>
                </a:solidFill>
                <a:latin typeface="Trebuchet MS" charset="0"/>
                <a:ea typeface="Trebuchet MS" charset="0"/>
                <a:cs typeface="Trebuchet MS" charset="0"/>
              </a:rPr>
              <a:t> </a:t>
            </a:r>
          </a:p>
          <a:p>
            <a:pPr marL="0" indent="0">
              <a:spcBef>
                <a:spcPts val="0"/>
              </a:spcBef>
              <a:buNone/>
            </a:pPr>
            <a:r>
              <a:rPr lang="en-US" sz="1400" dirty="0">
                <a:solidFill>
                  <a:srgbClr val="12252D"/>
                </a:solidFill>
                <a:latin typeface="Trebuchet MS" charset="0"/>
                <a:ea typeface="Trebuchet MS" charset="0"/>
                <a:cs typeface="Trebuchet MS" charset="0"/>
              </a:rPr>
              <a:t>N</a:t>
            </a:r>
            <a:r>
              <a:rPr lang="en-US" sz="1400" dirty="0" smtClean="0">
                <a:solidFill>
                  <a:srgbClr val="12252D"/>
                </a:solidFill>
                <a:latin typeface="Trebuchet MS" charset="0"/>
                <a:ea typeface="Trebuchet MS" charset="0"/>
                <a:cs typeface="Trebuchet MS" charset="0"/>
              </a:rPr>
              <a:t>o </a:t>
            </a:r>
            <a:r>
              <a:rPr lang="en-US" sz="1400" dirty="0">
                <a:solidFill>
                  <a:srgbClr val="12252D"/>
                </a:solidFill>
                <a:latin typeface="Trebuchet MS" charset="0"/>
                <a:ea typeface="Trebuchet MS" charset="0"/>
                <a:cs typeface="Trebuchet MS" charset="0"/>
              </a:rPr>
              <a:t>consensus </a:t>
            </a:r>
            <a:r>
              <a:rPr lang="en-US" sz="1400" dirty="0" smtClean="0">
                <a:solidFill>
                  <a:srgbClr val="12252D"/>
                </a:solidFill>
                <a:latin typeface="Trebuchet MS" charset="0"/>
                <a:ea typeface="Trebuchet MS" charset="0"/>
                <a:cs typeface="Trebuchet MS" charset="0"/>
              </a:rPr>
              <a:t>about the</a:t>
            </a:r>
            <a:r>
              <a:rPr lang="en-US" sz="1400" i="1" dirty="0" smtClean="0">
                <a:solidFill>
                  <a:srgbClr val="12252D"/>
                </a:solidFill>
                <a:latin typeface="Trebuchet MS" charset="0"/>
                <a:ea typeface="Trebuchet MS" charset="0"/>
                <a:cs typeface="Trebuchet MS" charset="0"/>
              </a:rPr>
              <a:t> </a:t>
            </a:r>
            <a:r>
              <a:rPr lang="en-US" sz="1400" i="1" dirty="0">
                <a:solidFill>
                  <a:srgbClr val="12252D"/>
                </a:solidFill>
                <a:latin typeface="Trebuchet MS" charset="0"/>
                <a:ea typeface="Trebuchet MS" charset="0"/>
                <a:cs typeface="Trebuchet MS" charset="0"/>
              </a:rPr>
              <a:t>definitions</a:t>
            </a:r>
            <a:r>
              <a:rPr lang="en-US" sz="1400" dirty="0">
                <a:solidFill>
                  <a:srgbClr val="12252D"/>
                </a:solidFill>
                <a:latin typeface="Trebuchet MS" charset="0"/>
                <a:ea typeface="Trebuchet MS" charset="0"/>
                <a:cs typeface="Trebuchet MS" charset="0"/>
              </a:rPr>
              <a:t> of College and Career </a:t>
            </a:r>
            <a:r>
              <a:rPr lang="en-US" sz="1400" dirty="0" smtClean="0">
                <a:solidFill>
                  <a:srgbClr val="12252D"/>
                </a:solidFill>
                <a:latin typeface="Trebuchet MS" charset="0"/>
                <a:ea typeface="Trebuchet MS" charset="0"/>
                <a:cs typeface="Trebuchet MS" charset="0"/>
              </a:rPr>
              <a:t>Ready</a:t>
            </a:r>
          </a:p>
          <a:p>
            <a:pPr marL="0" indent="0">
              <a:spcBef>
                <a:spcPts val="0"/>
              </a:spcBef>
              <a:buNone/>
            </a:pPr>
            <a:endParaRPr lang="en-US" sz="1400" baseline="30000" dirty="0">
              <a:solidFill>
                <a:srgbClr val="12252D"/>
              </a:solidFill>
              <a:latin typeface="Trebuchet MS" charset="0"/>
              <a:ea typeface="Trebuchet MS" charset="0"/>
              <a:cs typeface="Trebuchet MS" charset="0"/>
            </a:endParaRPr>
          </a:p>
          <a:p>
            <a:pPr marL="0" indent="0">
              <a:spcBef>
                <a:spcPts val="0"/>
              </a:spcBef>
              <a:buNone/>
            </a:pPr>
            <a:r>
              <a:rPr lang="en-US" sz="1400" dirty="0" smtClean="0">
                <a:solidFill>
                  <a:srgbClr val="12252D"/>
                </a:solidFill>
                <a:latin typeface="Trebuchet MS" charset="0"/>
                <a:ea typeface="Trebuchet MS" charset="0"/>
                <a:cs typeface="Trebuchet MS" charset="0"/>
              </a:rPr>
              <a:t>Kentucky </a:t>
            </a:r>
            <a:r>
              <a:rPr lang="en-US" sz="1400" dirty="0">
                <a:solidFill>
                  <a:srgbClr val="12252D"/>
                </a:solidFill>
                <a:latin typeface="Trebuchet MS" charset="0"/>
                <a:ea typeface="Trebuchet MS" charset="0"/>
                <a:cs typeface="Trebuchet MS" charset="0"/>
              </a:rPr>
              <a:t>is one of 9 states, as of 2012, to publish state-wide </a:t>
            </a:r>
            <a:r>
              <a:rPr lang="en-US" sz="1400" dirty="0" smtClean="0">
                <a:solidFill>
                  <a:srgbClr val="12252D"/>
                </a:solidFill>
                <a:latin typeface="Trebuchet MS" charset="0"/>
                <a:ea typeface="Trebuchet MS" charset="0"/>
                <a:cs typeface="Trebuchet MS" charset="0"/>
              </a:rPr>
              <a:t>criteria, but very </a:t>
            </a:r>
            <a:r>
              <a:rPr lang="en-US" sz="1400" dirty="0">
                <a:solidFill>
                  <a:srgbClr val="12252D"/>
                </a:solidFill>
                <a:latin typeface="Trebuchet MS" charset="0"/>
                <a:ea typeface="Trebuchet MS" charset="0"/>
                <a:cs typeface="Trebuchet MS" charset="0"/>
              </a:rPr>
              <a:t>few evaluative studies </a:t>
            </a:r>
            <a:r>
              <a:rPr lang="en-US" sz="1400" dirty="0" smtClean="0">
                <a:solidFill>
                  <a:srgbClr val="12252D"/>
                </a:solidFill>
                <a:latin typeface="Trebuchet MS" charset="0"/>
                <a:ea typeface="Trebuchet MS" charset="0"/>
                <a:cs typeface="Trebuchet MS" charset="0"/>
              </a:rPr>
              <a:t>are available and most are qualitative</a:t>
            </a:r>
          </a:p>
          <a:p>
            <a:pPr marL="0" indent="0">
              <a:spcBef>
                <a:spcPts val="0"/>
              </a:spcBef>
              <a:buNone/>
            </a:pPr>
            <a:endParaRPr lang="en-US" sz="1400" dirty="0" smtClean="0">
              <a:solidFill>
                <a:srgbClr val="12252D"/>
              </a:solidFill>
              <a:latin typeface="Trebuchet MS" charset="0"/>
              <a:ea typeface="Trebuchet MS" charset="0"/>
              <a:cs typeface="Trebuchet MS" charset="0"/>
            </a:endParaRPr>
          </a:p>
          <a:p>
            <a:pPr marL="0" indent="0">
              <a:spcBef>
                <a:spcPts val="0"/>
              </a:spcBef>
              <a:buNone/>
            </a:pPr>
            <a:r>
              <a:rPr lang="en-US" sz="1400" dirty="0" smtClean="0">
                <a:solidFill>
                  <a:srgbClr val="12252D"/>
                </a:solidFill>
                <a:latin typeface="Trebuchet MS" charset="0"/>
                <a:ea typeface="Trebuchet MS" charset="0"/>
                <a:cs typeface="Trebuchet MS" charset="0"/>
              </a:rPr>
              <a:t>All </a:t>
            </a:r>
            <a:r>
              <a:rPr lang="en-US" sz="1400" dirty="0">
                <a:solidFill>
                  <a:srgbClr val="12252D"/>
                </a:solidFill>
                <a:latin typeface="Trebuchet MS" charset="0"/>
                <a:ea typeface="Trebuchet MS" charset="0"/>
                <a:cs typeface="Trebuchet MS" charset="0"/>
              </a:rPr>
              <a:t>students in Kentucky take the ACT in 11</a:t>
            </a:r>
            <a:r>
              <a:rPr lang="en-US" sz="1400" baseline="30000" dirty="0">
                <a:solidFill>
                  <a:srgbClr val="12252D"/>
                </a:solidFill>
                <a:latin typeface="Trebuchet MS" charset="0"/>
                <a:ea typeface="Trebuchet MS" charset="0"/>
                <a:cs typeface="Trebuchet MS" charset="0"/>
              </a:rPr>
              <a:t>th</a:t>
            </a:r>
            <a:r>
              <a:rPr lang="en-US" sz="1400" dirty="0">
                <a:solidFill>
                  <a:srgbClr val="12252D"/>
                </a:solidFill>
                <a:latin typeface="Trebuchet MS" charset="0"/>
                <a:ea typeface="Trebuchet MS" charset="0"/>
                <a:cs typeface="Trebuchet MS" charset="0"/>
              </a:rPr>
              <a:t> grade and their score is then used to determine if they will need to be placed in remedial courses should they choose to attend </a:t>
            </a:r>
            <a:r>
              <a:rPr lang="en-US" sz="1400" dirty="0" smtClean="0">
                <a:solidFill>
                  <a:srgbClr val="12252D"/>
                </a:solidFill>
                <a:latin typeface="Trebuchet MS" charset="0"/>
                <a:ea typeface="Trebuchet MS" charset="0"/>
                <a:cs typeface="Trebuchet MS" charset="0"/>
              </a:rPr>
              <a:t>college</a:t>
            </a:r>
            <a:endParaRPr lang="en-US" sz="1400" dirty="0">
              <a:solidFill>
                <a:srgbClr val="12252D"/>
              </a:solidFill>
              <a:latin typeface="Trebuchet MS" charset="0"/>
              <a:ea typeface="Trebuchet MS" charset="0"/>
              <a:cs typeface="Trebuchet MS" charset="0"/>
            </a:endParaRPr>
          </a:p>
          <a:p>
            <a:pPr marL="457200" indent="0">
              <a:spcBef>
                <a:spcPts val="0"/>
              </a:spcBef>
              <a:buNone/>
            </a:pPr>
            <a:endParaRPr sz="1400" dirty="0">
              <a:solidFill>
                <a:srgbClr val="12252D"/>
              </a:solidFill>
            </a:endParaRPr>
          </a:p>
        </p:txBody>
      </p:sp>
    </p:spTree>
    <p:extLst>
      <p:ext uri="{BB962C8B-B14F-4D97-AF65-F5344CB8AC3E}">
        <p14:creationId xmlns:p14="http://schemas.microsoft.com/office/powerpoint/2010/main" val="10714032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3" name="Shape 63"/>
          <p:cNvSpPr txBox="1">
            <a:spLocks noGrp="1"/>
          </p:cNvSpPr>
          <p:nvPr>
            <p:ph type="title"/>
          </p:nvPr>
        </p:nvSpPr>
        <p:spPr>
          <a:xfrm>
            <a:off x="444795" y="74414"/>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Direct Evaluation of the Policy</a:t>
            </a:r>
            <a:endParaRPr lang="en-US" sz="3000" b="1" dirty="0">
              <a:solidFill>
                <a:srgbClr val="12252D"/>
              </a:solidFill>
              <a:latin typeface="Raleway" charset="0"/>
              <a:ea typeface="Raleway" charset="0"/>
              <a:cs typeface="Raleway" charset="0"/>
            </a:endParaRPr>
          </a:p>
        </p:txBody>
      </p:sp>
      <p:sp>
        <p:nvSpPr>
          <p:cNvPr id="8" name="Text Placeholder 7"/>
          <p:cNvSpPr>
            <a:spLocks noGrp="1"/>
          </p:cNvSpPr>
          <p:nvPr>
            <p:ph idx="1"/>
          </p:nvPr>
        </p:nvSpPr>
        <p:spPr>
          <a:xfrm>
            <a:off x="762000" y="1006078"/>
            <a:ext cx="7696200" cy="2632472"/>
          </a:xfrm>
        </p:spPr>
        <p:txBody>
          <a:bodyPr>
            <a:normAutofit/>
          </a:bodyPr>
          <a:lstStyle/>
          <a:p>
            <a:pPr marL="0" indent="0">
              <a:spcBef>
                <a:spcPts val="0"/>
              </a:spcBef>
              <a:buNone/>
            </a:pPr>
            <a:r>
              <a:rPr lang="en-US" sz="1600" dirty="0">
                <a:latin typeface="Trebuchet MS" charset="0"/>
                <a:ea typeface="Trebuchet MS" charset="0"/>
                <a:cs typeface="Trebuchet MS" charset="0"/>
              </a:rPr>
              <a:t>The bill set the target that by 2014-15, remedial course placement should be half what</a:t>
            </a:r>
            <a:r>
              <a:rPr lang="en-US" sz="1600" dirty="0">
                <a:solidFill>
                  <a:srgbClr val="000000"/>
                </a:solidFill>
                <a:latin typeface="Trebuchet MS" charset="0"/>
                <a:ea typeface="Trebuchet MS" charset="0"/>
                <a:cs typeface="Trebuchet MS" charset="0"/>
              </a:rPr>
              <a:t> it </a:t>
            </a:r>
            <a:r>
              <a:rPr lang="en-US" sz="1600" dirty="0">
                <a:latin typeface="Trebuchet MS" charset="0"/>
                <a:ea typeface="Trebuchet MS" charset="0"/>
                <a:cs typeface="Trebuchet MS" charset="0"/>
              </a:rPr>
              <a:t>was in </a:t>
            </a:r>
            <a:r>
              <a:rPr lang="en-US" sz="1600" dirty="0" smtClean="0">
                <a:latin typeface="Trebuchet MS" charset="0"/>
                <a:ea typeface="Trebuchet MS" charset="0"/>
                <a:cs typeface="Trebuchet MS" charset="0"/>
              </a:rPr>
              <a:t>2009-10</a:t>
            </a:r>
          </a:p>
          <a:p>
            <a:pPr marL="0" indent="0">
              <a:spcBef>
                <a:spcPts val="0"/>
              </a:spcBef>
              <a:buNone/>
            </a:pPr>
            <a:endParaRPr lang="en-US" sz="1600" dirty="0">
              <a:latin typeface="Trebuchet MS" charset="0"/>
              <a:ea typeface="Trebuchet MS" charset="0"/>
              <a:cs typeface="Trebuchet MS" charset="0"/>
            </a:endParaRPr>
          </a:p>
          <a:p>
            <a:pPr marL="0" indent="0">
              <a:spcBef>
                <a:spcPts val="0"/>
              </a:spcBef>
              <a:buNone/>
            </a:pPr>
            <a:r>
              <a:rPr lang="en-US" sz="1600" dirty="0">
                <a:latin typeface="Trebuchet MS" charset="0"/>
                <a:ea typeface="Trebuchet MS" charset="0"/>
                <a:cs typeface="Trebuchet MS" charset="0"/>
              </a:rPr>
              <a:t>Remedial placement was cut in half in only 5 districts for Mathematics, 5 districts for English and 0 districts for Reading. However, 96% of the state did show some improvement in at least one </a:t>
            </a:r>
            <a:r>
              <a:rPr lang="en-US" sz="1600" dirty="0" smtClean="0">
                <a:latin typeface="Trebuchet MS" charset="0"/>
                <a:ea typeface="Trebuchet MS" charset="0"/>
                <a:cs typeface="Trebuchet MS" charset="0"/>
              </a:rPr>
              <a:t>area</a:t>
            </a:r>
          </a:p>
          <a:p>
            <a:pPr marL="0" indent="0">
              <a:spcBef>
                <a:spcPts val="0"/>
              </a:spcBef>
              <a:buNone/>
            </a:pPr>
            <a:endParaRPr lang="en-US" sz="1600" dirty="0">
              <a:latin typeface="Trebuchet MS" charset="0"/>
              <a:ea typeface="Trebuchet MS" charset="0"/>
              <a:cs typeface="Trebuchet MS" charset="0"/>
            </a:endParaRPr>
          </a:p>
          <a:p>
            <a:pPr marL="0" indent="0">
              <a:spcBef>
                <a:spcPts val="0"/>
              </a:spcBef>
              <a:buNone/>
            </a:pPr>
            <a:r>
              <a:rPr lang="en-US" sz="1600" dirty="0">
                <a:latin typeface="Trebuchet MS" charset="0"/>
                <a:ea typeface="Trebuchet MS" charset="0"/>
                <a:cs typeface="Trebuchet MS" charset="0"/>
              </a:rPr>
              <a:t>Remedial course placement increased in 21 districts for Mathematics, 16 districts for English, and 17 districts for </a:t>
            </a:r>
            <a:r>
              <a:rPr lang="en-US" sz="1600" dirty="0" smtClean="0">
                <a:latin typeface="Trebuchet MS" charset="0"/>
                <a:ea typeface="Trebuchet MS" charset="0"/>
                <a:cs typeface="Trebuchet MS" charset="0"/>
              </a:rPr>
              <a:t>Reading</a:t>
            </a:r>
            <a:endParaRPr lang="en-US" sz="1600" dirty="0">
              <a:latin typeface="Trebuchet MS" charset="0"/>
              <a:ea typeface="Trebuchet MS" charset="0"/>
              <a:cs typeface="Trebuchet MS"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p:txBody>
      </p:sp>
    </p:spTree>
    <p:extLst>
      <p:ext uri="{BB962C8B-B14F-4D97-AF65-F5344CB8AC3E}">
        <p14:creationId xmlns:p14="http://schemas.microsoft.com/office/powerpoint/2010/main" val="519937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3" name="Shape 63"/>
          <p:cNvSpPr txBox="1">
            <a:spLocks noGrp="1"/>
          </p:cNvSpPr>
          <p:nvPr>
            <p:ph type="title"/>
          </p:nvPr>
        </p:nvSpPr>
        <p:spPr>
          <a:xfrm>
            <a:off x="457200" y="64484"/>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Direct Evaluation of the Policy</a:t>
            </a:r>
            <a:endParaRPr lang="en-US" sz="3000" b="1" dirty="0">
              <a:solidFill>
                <a:srgbClr val="12252D"/>
              </a:solidFill>
              <a:latin typeface="Raleway" charset="0"/>
              <a:ea typeface="Raleway" charset="0"/>
              <a:cs typeface="Raleway" charset="0"/>
            </a:endParaRPr>
          </a:p>
        </p:txBody>
      </p:sp>
      <p:pic>
        <p:nvPicPr>
          <p:cNvPr id="4" name="Content Placeholder 3"/>
          <p:cNvPicPr>
            <a:picLocks noGrp="1" noChangeAspect="1"/>
          </p:cNvPicPr>
          <p:nvPr>
            <p:ph idx="1"/>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5866"/>
          <a:stretch/>
        </p:blipFill>
        <p:spPr>
          <a:xfrm>
            <a:off x="458190" y="1108247"/>
            <a:ext cx="8229600" cy="1170819"/>
          </a:xfrm>
          <a:prstGeom prst="rect">
            <a:avLst/>
          </a:prstGeom>
        </p:spPr>
      </p:pic>
      <p:sp>
        <p:nvSpPr>
          <p:cNvPr id="5" name="TextBox 4"/>
          <p:cNvSpPr txBox="1"/>
          <p:nvPr/>
        </p:nvSpPr>
        <p:spPr>
          <a:xfrm>
            <a:off x="3645815" y="16094771"/>
            <a:ext cx="2593980"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Mathematics</a:t>
            </a:r>
            <a:endParaRPr lang="en-US" sz="3200" b="1" dirty="0">
              <a:latin typeface="Trebuchet MS" charset="0"/>
              <a:ea typeface="Trebuchet MS" charset="0"/>
              <a:cs typeface="Trebuchet MS" charset="0"/>
            </a:endParaRPr>
          </a:p>
        </p:txBody>
      </p:sp>
      <p:sp>
        <p:nvSpPr>
          <p:cNvPr id="6" name="TextBox 5"/>
          <p:cNvSpPr txBox="1"/>
          <p:nvPr/>
        </p:nvSpPr>
        <p:spPr>
          <a:xfrm>
            <a:off x="3798215" y="16247171"/>
            <a:ext cx="2593980"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Mathematics</a:t>
            </a:r>
            <a:endParaRPr lang="en-US" sz="3200" b="1" dirty="0">
              <a:latin typeface="Trebuchet MS" charset="0"/>
              <a:ea typeface="Trebuchet MS" charset="0"/>
              <a:cs typeface="Trebuchet MS" charset="0"/>
            </a:endParaRPr>
          </a:p>
        </p:txBody>
      </p:sp>
      <p:sp>
        <p:nvSpPr>
          <p:cNvPr id="2" name="TextBox 1"/>
          <p:cNvSpPr txBox="1"/>
          <p:nvPr/>
        </p:nvSpPr>
        <p:spPr>
          <a:xfrm>
            <a:off x="493419" y="1129939"/>
            <a:ext cx="1234633" cy="307777"/>
          </a:xfrm>
          <a:prstGeom prst="rect">
            <a:avLst/>
          </a:prstGeom>
          <a:noFill/>
        </p:spPr>
        <p:txBody>
          <a:bodyPr wrap="none" rtlCol="0">
            <a:spAutoFit/>
          </a:bodyPr>
          <a:lstStyle/>
          <a:p>
            <a:r>
              <a:rPr lang="en-US" sz="1400" b="1" dirty="0" smtClean="0">
                <a:latin typeface="Trebuchet MS" charset="0"/>
                <a:ea typeface="Trebuchet MS" charset="0"/>
                <a:cs typeface="Trebuchet MS" charset="0"/>
              </a:rPr>
              <a:t>Mathematics</a:t>
            </a:r>
            <a:endParaRPr lang="en-US" sz="1400" b="1" dirty="0">
              <a:latin typeface="Trebuchet MS" charset="0"/>
              <a:ea typeface="Trebuchet MS" charset="0"/>
              <a:cs typeface="Trebuchet MS" charset="0"/>
            </a:endParaRPr>
          </a:p>
        </p:txBody>
      </p:sp>
      <p:sp>
        <p:nvSpPr>
          <p:cNvPr id="9" name="TextBox 8"/>
          <p:cNvSpPr txBox="1"/>
          <p:nvPr/>
        </p:nvSpPr>
        <p:spPr>
          <a:xfrm>
            <a:off x="5986058" y="1125649"/>
            <a:ext cx="845103" cy="307777"/>
          </a:xfrm>
          <a:prstGeom prst="rect">
            <a:avLst/>
          </a:prstGeom>
          <a:noFill/>
        </p:spPr>
        <p:txBody>
          <a:bodyPr wrap="none" rtlCol="0">
            <a:spAutoFit/>
          </a:bodyPr>
          <a:lstStyle/>
          <a:p>
            <a:r>
              <a:rPr lang="en-US" sz="1400" b="1" dirty="0" smtClean="0">
                <a:latin typeface="Trebuchet MS" charset="0"/>
                <a:ea typeface="Trebuchet MS" charset="0"/>
                <a:cs typeface="Trebuchet MS" charset="0"/>
              </a:rPr>
              <a:t>Reading</a:t>
            </a:r>
            <a:endParaRPr lang="en-US" sz="1400" b="1" dirty="0">
              <a:latin typeface="Trebuchet MS" charset="0"/>
              <a:ea typeface="Trebuchet MS" charset="0"/>
              <a:cs typeface="Trebuchet MS" charset="0"/>
            </a:endParaRPr>
          </a:p>
        </p:txBody>
      </p:sp>
      <p:sp>
        <p:nvSpPr>
          <p:cNvPr id="10" name="TextBox 9"/>
          <p:cNvSpPr txBox="1"/>
          <p:nvPr/>
        </p:nvSpPr>
        <p:spPr>
          <a:xfrm>
            <a:off x="3274559" y="1125649"/>
            <a:ext cx="771365" cy="307777"/>
          </a:xfrm>
          <a:prstGeom prst="rect">
            <a:avLst/>
          </a:prstGeom>
          <a:noFill/>
        </p:spPr>
        <p:txBody>
          <a:bodyPr wrap="none" rtlCol="0">
            <a:spAutoFit/>
          </a:bodyPr>
          <a:lstStyle/>
          <a:p>
            <a:r>
              <a:rPr lang="en-US" sz="1400" b="1" dirty="0" smtClean="0">
                <a:latin typeface="Trebuchet MS" charset="0"/>
                <a:ea typeface="Trebuchet MS" charset="0"/>
                <a:cs typeface="Trebuchet MS" charset="0"/>
              </a:rPr>
              <a:t>English</a:t>
            </a:r>
            <a:endParaRPr lang="en-US" sz="1400" b="1" dirty="0">
              <a:latin typeface="Trebuchet MS" charset="0"/>
              <a:ea typeface="Trebuchet MS" charset="0"/>
              <a:cs typeface="Trebuchet MS" charset="0"/>
            </a:endParaRPr>
          </a:p>
        </p:txBody>
      </p:sp>
      <p:pic>
        <p:nvPicPr>
          <p:cNvPr id="11" name="Picture 10"/>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5380" t="25716" r="19303" b="21218"/>
          <a:stretch/>
        </p:blipFill>
        <p:spPr>
          <a:xfrm>
            <a:off x="31312832" y="15602442"/>
            <a:ext cx="818759" cy="3499473"/>
          </a:xfrm>
          <a:prstGeom prst="rect">
            <a:avLst/>
          </a:prstGeom>
        </p:spPr>
      </p:pic>
      <p:pic>
        <p:nvPicPr>
          <p:cNvPr id="12" name="Picture 11"/>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5380" t="25716" r="19303" b="21218"/>
          <a:stretch/>
        </p:blipFill>
        <p:spPr>
          <a:xfrm flipH="1">
            <a:off x="6029032" y="2462035"/>
            <a:ext cx="340197" cy="1454042"/>
          </a:xfrm>
          <a:prstGeom prst="rect">
            <a:avLst/>
          </a:prstGeom>
        </p:spPr>
      </p:pic>
      <p:sp>
        <p:nvSpPr>
          <p:cNvPr id="3" name="Rectangle 2"/>
          <p:cNvSpPr/>
          <p:nvPr/>
        </p:nvSpPr>
        <p:spPr>
          <a:xfrm>
            <a:off x="838199" y="2510953"/>
            <a:ext cx="4682197" cy="1077218"/>
          </a:xfrm>
          <a:prstGeom prst="rect">
            <a:avLst/>
          </a:prstGeom>
        </p:spPr>
        <p:txBody>
          <a:bodyPr wrap="square">
            <a:spAutoFit/>
          </a:bodyPr>
          <a:lstStyle/>
          <a:p>
            <a:pPr>
              <a:spcAft>
                <a:spcPts val="600"/>
              </a:spcAft>
            </a:pPr>
            <a:r>
              <a:rPr lang="en-US" sz="1600" dirty="0">
                <a:latin typeface="Trebuchet MS" charset="0"/>
                <a:ea typeface="Trebuchet MS" charset="0"/>
                <a:cs typeface="Trebuchet MS" charset="0"/>
              </a:rPr>
              <a:t>C</a:t>
            </a:r>
            <a:r>
              <a:rPr lang="en-US" sz="1600" dirty="0" smtClean="0">
                <a:latin typeface="Trebuchet MS" charset="0"/>
                <a:ea typeface="Trebuchet MS" charset="0"/>
                <a:cs typeface="Trebuchet MS" charset="0"/>
              </a:rPr>
              <a:t>hange </a:t>
            </a:r>
            <a:r>
              <a:rPr lang="en-US" sz="1600" dirty="0">
                <a:latin typeface="Trebuchet MS" charset="0"/>
                <a:ea typeface="Trebuchet MS" charset="0"/>
                <a:cs typeface="Trebuchet MS" charset="0"/>
              </a:rPr>
              <a:t>in the proportion of students in each school district that would be placed in remedial courses based on their Junior Year ACT Score from the graduating class of 2010 to </a:t>
            </a:r>
            <a:r>
              <a:rPr lang="en-US" sz="1600" dirty="0" smtClean="0">
                <a:latin typeface="Trebuchet MS" charset="0"/>
                <a:ea typeface="Trebuchet MS" charset="0"/>
                <a:cs typeface="Trebuchet MS" charset="0"/>
              </a:rPr>
              <a:t>2015</a:t>
            </a:r>
            <a:endParaRPr lang="en-US" sz="1600" dirty="0">
              <a:latin typeface="Trebuchet MS" charset="0"/>
              <a:ea typeface="Trebuchet MS" charset="0"/>
              <a:cs typeface="Trebuchet MS" charset="0"/>
            </a:endParaRPr>
          </a:p>
        </p:txBody>
      </p:sp>
      <p:sp>
        <p:nvSpPr>
          <p:cNvPr id="13" name="TextBox 12"/>
          <p:cNvSpPr txBox="1"/>
          <p:nvPr/>
        </p:nvSpPr>
        <p:spPr>
          <a:xfrm>
            <a:off x="6314032" y="2509802"/>
            <a:ext cx="1204176"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50% Increase</a:t>
            </a:r>
            <a:endParaRPr lang="en-US" sz="1400" dirty="0">
              <a:latin typeface="Trebuchet MS" charset="0"/>
              <a:ea typeface="Trebuchet MS" charset="0"/>
              <a:cs typeface="Trebuchet MS" charset="0"/>
            </a:endParaRPr>
          </a:p>
        </p:txBody>
      </p:sp>
      <p:sp>
        <p:nvSpPr>
          <p:cNvPr id="14" name="TextBox 13"/>
          <p:cNvSpPr txBox="1"/>
          <p:nvPr/>
        </p:nvSpPr>
        <p:spPr>
          <a:xfrm>
            <a:off x="6314032" y="3056216"/>
            <a:ext cx="1034257"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No Change</a:t>
            </a:r>
            <a:endParaRPr lang="en-US" sz="1400" dirty="0">
              <a:latin typeface="Trebuchet MS" charset="0"/>
              <a:ea typeface="Trebuchet MS" charset="0"/>
              <a:cs typeface="Trebuchet MS" charset="0"/>
            </a:endParaRPr>
          </a:p>
        </p:txBody>
      </p:sp>
      <p:sp>
        <p:nvSpPr>
          <p:cNvPr id="15" name="TextBox 14"/>
          <p:cNvSpPr txBox="1"/>
          <p:nvPr/>
        </p:nvSpPr>
        <p:spPr>
          <a:xfrm>
            <a:off x="6314032" y="3571713"/>
            <a:ext cx="1265090"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50% Decrease</a:t>
            </a:r>
            <a:endParaRPr lang="en-US" sz="1400" dirty="0">
              <a:latin typeface="Trebuchet MS" charset="0"/>
              <a:ea typeface="Trebuchet MS" charset="0"/>
              <a:cs typeface="Trebuchet MS" charset="0"/>
            </a:endParaRPr>
          </a:p>
        </p:txBody>
      </p:sp>
    </p:spTree>
    <p:extLst>
      <p:ext uri="{BB962C8B-B14F-4D97-AF65-F5344CB8AC3E}">
        <p14:creationId xmlns:p14="http://schemas.microsoft.com/office/powerpoint/2010/main" val="7765469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7" name="Shape 63"/>
          <p:cNvSpPr txBox="1">
            <a:spLocks noGrp="1"/>
          </p:cNvSpPr>
          <p:nvPr>
            <p:ph type="title"/>
          </p:nvPr>
        </p:nvSpPr>
        <p:spPr>
          <a:xfrm>
            <a:off x="457200" y="64484"/>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Direct Evaluation of the Policy</a:t>
            </a:r>
            <a:endParaRPr lang="en-US" sz="3000" b="1" dirty="0">
              <a:solidFill>
                <a:srgbClr val="12252D"/>
              </a:solidFill>
              <a:latin typeface="Raleway" charset="0"/>
              <a:ea typeface="Raleway" charset="0"/>
              <a:cs typeface="Raleway" charset="0"/>
            </a:endParaRPr>
          </a:p>
        </p:txBody>
      </p:sp>
      <p:sp>
        <p:nvSpPr>
          <p:cNvPr id="8" name="Text Placeholder 7"/>
          <p:cNvSpPr>
            <a:spLocks noGrp="1"/>
          </p:cNvSpPr>
          <p:nvPr>
            <p:ph idx="1"/>
          </p:nvPr>
        </p:nvSpPr>
        <p:spPr>
          <a:xfrm>
            <a:off x="914400" y="3790950"/>
            <a:ext cx="7010400" cy="685800"/>
          </a:xfrm>
        </p:spPr>
        <p:txBody>
          <a:bodyPr>
            <a:normAutofit/>
          </a:bodyPr>
          <a:lstStyle/>
          <a:p>
            <a:pPr marL="338138" indent="0" algn="ctr">
              <a:buNone/>
            </a:pPr>
            <a:r>
              <a:rPr lang="en-US" sz="1500" dirty="0" smtClean="0">
                <a:latin typeface="Trebuchet MS"/>
                <a:cs typeface="Trebuchet MS"/>
              </a:rPr>
              <a:t>Ratio Change = (2010 Placement – 2015 Placement)/2010 Placement</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500" b="0" dirty="0"/>
          </a:p>
        </p:txBody>
      </p:sp>
      <p:graphicFrame>
        <p:nvGraphicFramePr>
          <p:cNvPr id="5" name="Table 4"/>
          <p:cNvGraphicFramePr>
            <a:graphicFrameLocks noGrp="1"/>
          </p:cNvGraphicFramePr>
          <p:nvPr>
            <p:extLst>
              <p:ext uri="{D42A27DB-BD31-4B8C-83A1-F6EECF244321}">
                <p14:modId xmlns:p14="http://schemas.microsoft.com/office/powerpoint/2010/main" val="1328648798"/>
              </p:ext>
            </p:extLst>
          </p:nvPr>
        </p:nvGraphicFramePr>
        <p:xfrm>
          <a:off x="1409700" y="1047750"/>
          <a:ext cx="6324599" cy="2730796"/>
        </p:xfrm>
        <a:graphic>
          <a:graphicData uri="http://schemas.openxmlformats.org/drawingml/2006/table">
            <a:tbl>
              <a:tblPr firstRow="1" bandRow="1">
                <a:tableStyleId>{2D5ABB26-0587-4C30-8999-92F81FD0307C}</a:tableStyleId>
              </a:tblPr>
              <a:tblGrid>
                <a:gridCol w="1733696"/>
                <a:gridCol w="1530301"/>
                <a:gridCol w="1530301"/>
                <a:gridCol w="1530301"/>
              </a:tblGrid>
              <a:tr h="522679">
                <a:tc gridSpan="4">
                  <a:txBody>
                    <a:bodyPr/>
                    <a:lstStyle/>
                    <a:p>
                      <a:pPr algn="ctr"/>
                      <a:r>
                        <a:rPr lang="en-US" sz="1800" b="1" dirty="0" smtClean="0">
                          <a:solidFill>
                            <a:schemeClr val="tx1"/>
                          </a:solidFill>
                          <a:latin typeface="Trebuchet MS" charset="0"/>
                          <a:ea typeface="Trebuchet MS" charset="0"/>
                          <a:cs typeface="Trebuchet MS" charset="0"/>
                        </a:rPr>
                        <a:t>Remedial</a:t>
                      </a:r>
                      <a:r>
                        <a:rPr lang="en-US" sz="1800" b="1" baseline="0" dirty="0" smtClean="0">
                          <a:solidFill>
                            <a:schemeClr val="tx1"/>
                          </a:solidFill>
                          <a:latin typeface="Trebuchet MS" charset="0"/>
                          <a:ea typeface="Trebuchet MS" charset="0"/>
                          <a:cs typeface="Trebuchet MS" charset="0"/>
                        </a:rPr>
                        <a:t> Course Placement, All Districts Combined</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Graduating</a:t>
                      </a:r>
                      <a:r>
                        <a:rPr lang="en-US" sz="1800" baseline="0" dirty="0" smtClean="0">
                          <a:solidFill>
                            <a:schemeClr val="tx1"/>
                          </a:solidFill>
                          <a:latin typeface="Trebuchet MS" charset="0"/>
                          <a:ea typeface="Trebuchet MS" charset="0"/>
                          <a:cs typeface="Trebuchet MS" charset="0"/>
                        </a:rPr>
                        <a:t> Class</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Math</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English</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Reading</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2010</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66%</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54%</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62%</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2015</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56%</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43%</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52%</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b="1" dirty="0" smtClean="0">
                          <a:solidFill>
                            <a:schemeClr val="tx1"/>
                          </a:solidFill>
                          <a:latin typeface="Trebuchet MS" charset="0"/>
                          <a:ea typeface="Trebuchet MS" charset="0"/>
                          <a:cs typeface="Trebuchet MS" charset="0"/>
                        </a:rPr>
                        <a:t>Ratio Change</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15% ↓   </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20%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16%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689990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72" name="Shape 72"/>
          <p:cNvSpPr txBox="1">
            <a:spLocks noGrp="1"/>
          </p:cNvSpPr>
          <p:nvPr>
            <p:ph type="title"/>
          </p:nvPr>
        </p:nvSpPr>
        <p:spPr>
          <a:xfrm>
            <a:off x="457200" y="67396"/>
            <a:ext cx="8229600" cy="857250"/>
          </a:xfrm>
          <a:prstGeom prst="rect">
            <a:avLst/>
          </a:prstGeom>
          <a:noFill/>
          <a:ln>
            <a:noFill/>
          </a:ln>
        </p:spPr>
        <p:txBody>
          <a:bodyPr lIns="91425" tIns="91425" rIns="91425" bIns="91425" anchor="ctr" anchorCtr="0">
            <a:noAutofit/>
          </a:bodyPr>
          <a:lstStyle/>
          <a:p>
            <a:pPr lvl="0" algn="l" rtl="0">
              <a:spcBef>
                <a:spcPts val="0"/>
              </a:spcBef>
              <a:buNone/>
            </a:pPr>
            <a:r>
              <a:rPr lang="en-US" sz="3000" b="1" dirty="0" smtClean="0">
                <a:solidFill>
                  <a:srgbClr val="12252D"/>
                </a:solidFill>
                <a:latin typeface="Raleway" charset="0"/>
                <a:ea typeface="Raleway" charset="0"/>
                <a:cs typeface="Raleway" charset="0"/>
              </a:rPr>
              <a:t>Differences in Remedial Placement by Race</a:t>
            </a:r>
            <a:endParaRPr lang="en-US" sz="3000" b="1" dirty="0">
              <a:solidFill>
                <a:srgbClr val="12252D"/>
              </a:solidFill>
              <a:latin typeface="Raleway" charset="0"/>
              <a:ea typeface="Raleway" charset="0"/>
              <a:cs typeface="Raleway" charset="0"/>
            </a:endParaRPr>
          </a:p>
        </p:txBody>
      </p:sp>
      <p:pic>
        <p:nvPicPr>
          <p:cNvPr id="4" name="Picture 3"/>
          <p:cNvPicPr>
            <a:picLocks/>
          </p:cNvPicPr>
          <p:nvPr/>
        </p:nvPicPr>
        <p:blipFill>
          <a:blip r:embed="rId4"/>
          <a:stretch>
            <a:fillRect/>
          </a:stretch>
        </p:blipFill>
        <p:spPr>
          <a:xfrm>
            <a:off x="2943988" y="25151222"/>
            <a:ext cx="14456664" cy="5129784"/>
          </a:xfrm>
          <a:prstGeom prst="rect">
            <a:avLst/>
          </a:prstGeom>
        </p:spPr>
      </p:pic>
      <p:pic>
        <p:nvPicPr>
          <p:cNvPr id="5" name="Picture 4"/>
          <p:cNvPicPr>
            <a:picLocks/>
          </p:cNvPicPr>
          <p:nvPr/>
        </p:nvPicPr>
        <p:blipFill>
          <a:blip r:embed="rId4"/>
          <a:stretch>
            <a:fillRect/>
          </a:stretch>
        </p:blipFill>
        <p:spPr>
          <a:xfrm>
            <a:off x="990600" y="843102"/>
            <a:ext cx="7331052" cy="2562994"/>
          </a:xfrm>
          <a:prstGeom prst="rect">
            <a:avLst/>
          </a:prstGeom>
        </p:spPr>
      </p:pic>
      <p:sp>
        <p:nvSpPr>
          <p:cNvPr id="3" name="Rectangle 2"/>
          <p:cNvSpPr/>
          <p:nvPr/>
        </p:nvSpPr>
        <p:spPr>
          <a:xfrm>
            <a:off x="1371600" y="3867150"/>
            <a:ext cx="6950052" cy="523220"/>
          </a:xfrm>
          <a:prstGeom prst="rect">
            <a:avLst/>
          </a:prstGeom>
        </p:spPr>
        <p:txBody>
          <a:bodyPr wrap="square">
            <a:spAutoFit/>
          </a:bodyPr>
          <a:lstStyle/>
          <a:p>
            <a:r>
              <a:rPr lang="en-US" sz="1400" dirty="0">
                <a:latin typeface="Trebuchet MS" charset="0"/>
                <a:ea typeface="Trebuchet MS" charset="0"/>
                <a:cs typeface="Trebuchet MS" charset="0"/>
              </a:rPr>
              <a:t>There was a general decline in remedial course placement across 2009-2014, however white students consistently performed better than non-white student</a:t>
            </a:r>
            <a:endParaRPr lang="en-US" sz="1400" dirty="0"/>
          </a:p>
        </p:txBody>
      </p:sp>
      <p:sp>
        <p:nvSpPr>
          <p:cNvPr id="7" name="TextBox 6"/>
          <p:cNvSpPr txBox="1"/>
          <p:nvPr/>
        </p:nvSpPr>
        <p:spPr>
          <a:xfrm>
            <a:off x="1371600" y="2751600"/>
            <a:ext cx="1329667"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Mathematics</a:t>
            </a:r>
            <a:endParaRPr lang="en-US" sz="1200" b="1" dirty="0">
              <a:latin typeface="Trebuchet MS" charset="0"/>
              <a:ea typeface="Trebuchet MS" charset="0"/>
              <a:cs typeface="Trebuchet MS" charset="0"/>
            </a:endParaRPr>
          </a:p>
        </p:txBody>
      </p:sp>
      <p:sp>
        <p:nvSpPr>
          <p:cNvPr id="8" name="TextBox 7"/>
          <p:cNvSpPr txBox="1"/>
          <p:nvPr/>
        </p:nvSpPr>
        <p:spPr>
          <a:xfrm>
            <a:off x="6742826" y="2751601"/>
            <a:ext cx="1105773"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Reading</a:t>
            </a:r>
            <a:endParaRPr lang="en-US" sz="1200" b="1" dirty="0">
              <a:latin typeface="Trebuchet MS" charset="0"/>
              <a:ea typeface="Trebuchet MS" charset="0"/>
              <a:cs typeface="Trebuchet MS" charset="0"/>
            </a:endParaRPr>
          </a:p>
        </p:txBody>
      </p:sp>
      <p:sp>
        <p:nvSpPr>
          <p:cNvPr id="9" name="TextBox 8"/>
          <p:cNvSpPr txBox="1"/>
          <p:nvPr/>
        </p:nvSpPr>
        <p:spPr>
          <a:xfrm>
            <a:off x="3874992" y="2751601"/>
            <a:ext cx="920325"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English</a:t>
            </a:r>
            <a:endParaRPr lang="en-US" sz="1200" b="1" dirty="0">
              <a:latin typeface="Trebuchet MS" charset="0"/>
              <a:ea typeface="Trebuchet MS" charset="0"/>
              <a:cs typeface="Trebuchet MS" charset="0"/>
            </a:endParaRPr>
          </a:p>
        </p:txBody>
      </p:sp>
      <p:sp>
        <p:nvSpPr>
          <p:cNvPr id="10" name="TextBox 9"/>
          <p:cNvSpPr txBox="1"/>
          <p:nvPr/>
        </p:nvSpPr>
        <p:spPr>
          <a:xfrm rot="16200000">
            <a:off x="42751" y="1928548"/>
            <a:ext cx="1816523" cy="276999"/>
          </a:xfrm>
          <a:prstGeom prst="rect">
            <a:avLst/>
          </a:prstGeom>
          <a:noFill/>
        </p:spPr>
        <p:txBody>
          <a:bodyPr wrap="none" rtlCol="0">
            <a:spAutoFit/>
          </a:bodyPr>
          <a:lstStyle/>
          <a:p>
            <a:r>
              <a:rPr lang="en-US" sz="1200" b="1" smtClean="0">
                <a:latin typeface="Trebuchet MS" charset="0"/>
                <a:ea typeface="Trebuchet MS" charset="0"/>
                <a:cs typeface="Trebuchet MS" charset="0"/>
              </a:rPr>
              <a:t>Proportion of Students</a:t>
            </a:r>
            <a:endParaRPr lang="en-US" sz="1200" b="1" dirty="0">
              <a:latin typeface="Trebuchet MS" charset="0"/>
              <a:ea typeface="Trebuchet MS" charset="0"/>
              <a:cs typeface="Trebuchet MS" charset="0"/>
            </a:endParaRPr>
          </a:p>
        </p:txBody>
      </p:sp>
      <p:sp>
        <p:nvSpPr>
          <p:cNvPr id="12" name="Oval 11"/>
          <p:cNvSpPr/>
          <p:nvPr/>
        </p:nvSpPr>
        <p:spPr>
          <a:xfrm>
            <a:off x="4004682" y="3500051"/>
            <a:ext cx="135062" cy="152400"/>
          </a:xfrm>
          <a:prstGeom prst="ellipse">
            <a:avLst/>
          </a:prstGeom>
          <a:solidFill>
            <a:srgbClr val="620700"/>
          </a:solidFill>
          <a:ln>
            <a:solidFill>
              <a:srgbClr val="62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13" name="Rectangle 12"/>
          <p:cNvSpPr/>
          <p:nvPr/>
        </p:nvSpPr>
        <p:spPr>
          <a:xfrm>
            <a:off x="4069106" y="3437751"/>
            <a:ext cx="587020" cy="276999"/>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200" dirty="0" smtClean="0">
                <a:latin typeface="Trebuchet MS" charset="0"/>
                <a:ea typeface="Trebuchet MS" charset="0"/>
                <a:cs typeface="Trebuchet MS" charset="0"/>
              </a:rPr>
              <a:t>White</a:t>
            </a:r>
            <a:endParaRPr lang="en-US" sz="1200" dirty="0"/>
          </a:p>
        </p:txBody>
      </p:sp>
      <p:sp>
        <p:nvSpPr>
          <p:cNvPr id="14" name="Oval 13"/>
          <p:cNvSpPr/>
          <p:nvPr/>
        </p:nvSpPr>
        <p:spPr>
          <a:xfrm>
            <a:off x="4761399" y="3500051"/>
            <a:ext cx="135062" cy="152400"/>
          </a:xfrm>
          <a:prstGeom prst="ellipse">
            <a:avLst/>
          </a:prstGeom>
          <a:solidFill>
            <a:srgbClr val="043268"/>
          </a:solidFill>
          <a:ln>
            <a:solidFill>
              <a:srgbClr val="0432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15" name="Rectangle 14"/>
          <p:cNvSpPr/>
          <p:nvPr/>
        </p:nvSpPr>
        <p:spPr>
          <a:xfrm>
            <a:off x="4828930" y="3433897"/>
            <a:ext cx="907621" cy="276999"/>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200" dirty="0" smtClean="0">
                <a:latin typeface="Trebuchet MS" charset="0"/>
                <a:ea typeface="Trebuchet MS" charset="0"/>
                <a:cs typeface="Trebuchet MS" charset="0"/>
              </a:rPr>
              <a:t>Non-White</a:t>
            </a:r>
            <a:endParaRPr lang="en-US" sz="1200" dirty="0"/>
          </a:p>
        </p:txBody>
      </p:sp>
    </p:spTree>
    <p:extLst>
      <p:ext uri="{BB962C8B-B14F-4D97-AF65-F5344CB8AC3E}">
        <p14:creationId xmlns:p14="http://schemas.microsoft.com/office/powerpoint/2010/main" val="18933211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pic>
        <p:nvPicPr>
          <p:cNvPr id="17" name="Picture 16"/>
          <p:cNvPicPr>
            <a:picLocks/>
          </p:cNvPicPr>
          <p:nvPr/>
        </p:nvPicPr>
        <p:blipFill>
          <a:blip r:embed="rId4">
            <a:extLst>
              <a:ext uri="{28A0092B-C50C-407E-A947-70E740481C1C}">
                <a14:useLocalDpi xmlns:a14="http://schemas.microsoft.com/office/drawing/2010/main" val="0"/>
              </a:ext>
            </a:extLst>
          </a:blip>
          <a:stretch>
            <a:fillRect/>
          </a:stretch>
        </p:blipFill>
        <p:spPr>
          <a:xfrm>
            <a:off x="838200" y="819150"/>
            <a:ext cx="7674094" cy="2433732"/>
          </a:xfrm>
          <a:prstGeom prst="rect">
            <a:avLst/>
          </a:prstGeom>
        </p:spPr>
      </p:pic>
      <p:sp>
        <p:nvSpPr>
          <p:cNvPr id="72" name="Shape 72"/>
          <p:cNvSpPr txBox="1">
            <a:spLocks noGrp="1"/>
          </p:cNvSpPr>
          <p:nvPr>
            <p:ph type="title"/>
          </p:nvPr>
        </p:nvSpPr>
        <p:spPr>
          <a:xfrm>
            <a:off x="399451" y="107646"/>
            <a:ext cx="8534400" cy="857250"/>
          </a:xfrm>
          <a:prstGeom prst="rect">
            <a:avLst/>
          </a:prstGeom>
          <a:noFill/>
          <a:ln>
            <a:noFill/>
          </a:ln>
        </p:spPr>
        <p:txBody>
          <a:bodyPr lIns="91425" tIns="91425" rIns="91425" bIns="91425" anchor="ctr" anchorCtr="0">
            <a:noAutofit/>
          </a:bodyPr>
          <a:lstStyle/>
          <a:p>
            <a:pPr lvl="0" algn="l" rtl="0">
              <a:spcBef>
                <a:spcPts val="0"/>
              </a:spcBef>
              <a:buNone/>
            </a:pPr>
            <a:r>
              <a:rPr lang="en-US" sz="2400" b="1" dirty="0" smtClean="0">
                <a:solidFill>
                  <a:srgbClr val="12252D"/>
                </a:solidFill>
                <a:latin typeface="Raleway" charset="0"/>
                <a:ea typeface="Raleway" charset="0"/>
                <a:cs typeface="Raleway" charset="0"/>
              </a:rPr>
              <a:t>Differences in Remedial Placement by Career Readiness</a:t>
            </a:r>
            <a:endParaRPr lang="en-US" sz="2400" b="1" dirty="0">
              <a:solidFill>
                <a:srgbClr val="12252D"/>
              </a:solidFill>
              <a:latin typeface="Raleway" charset="0"/>
              <a:ea typeface="Raleway" charset="0"/>
              <a:cs typeface="Raleway" charset="0"/>
            </a:endParaRPr>
          </a:p>
        </p:txBody>
      </p:sp>
      <p:pic>
        <p:nvPicPr>
          <p:cNvPr id="4" name="Picture 3"/>
          <p:cNvPicPr>
            <a:picLocks/>
          </p:cNvPicPr>
          <p:nvPr/>
        </p:nvPicPr>
        <p:blipFill>
          <a:blip r:embed="rId5"/>
          <a:stretch>
            <a:fillRect/>
          </a:stretch>
        </p:blipFill>
        <p:spPr>
          <a:xfrm>
            <a:off x="2943988" y="25151222"/>
            <a:ext cx="14456664" cy="5129784"/>
          </a:xfrm>
          <a:prstGeom prst="rect">
            <a:avLst/>
          </a:prstGeom>
        </p:spPr>
      </p:pic>
      <p:sp>
        <p:nvSpPr>
          <p:cNvPr id="3" name="Rectangle 2"/>
          <p:cNvSpPr/>
          <p:nvPr/>
        </p:nvSpPr>
        <p:spPr>
          <a:xfrm>
            <a:off x="1143000" y="3584198"/>
            <a:ext cx="7369294" cy="892552"/>
          </a:xfrm>
          <a:prstGeom prst="rect">
            <a:avLst/>
          </a:prstGeom>
        </p:spPr>
        <p:txBody>
          <a:bodyPr wrap="square">
            <a:spAutoFit/>
          </a:bodyPr>
          <a:lstStyle/>
          <a:p>
            <a:r>
              <a:rPr lang="en-US" sz="1300" dirty="0">
                <a:latin typeface="Trebuchet MS" charset="0"/>
                <a:ea typeface="Trebuchet MS" charset="0"/>
                <a:cs typeface="Trebuchet MS" charset="0"/>
              </a:rPr>
              <a:t>D</a:t>
            </a:r>
            <a:r>
              <a:rPr lang="en-US" sz="1300" dirty="0" smtClean="0">
                <a:latin typeface="Trebuchet MS" charset="0"/>
                <a:ea typeface="Trebuchet MS" charset="0"/>
                <a:cs typeface="Trebuchet MS" charset="0"/>
              </a:rPr>
              <a:t>istricts </a:t>
            </a:r>
            <a:r>
              <a:rPr lang="en-US" sz="1300" dirty="0">
                <a:latin typeface="Trebuchet MS" charset="0"/>
                <a:ea typeface="Trebuchet MS" charset="0"/>
                <a:cs typeface="Trebuchet MS" charset="0"/>
              </a:rPr>
              <a:t>with a higher proportion of Career Ready Students have a higher proportion of remedial course </a:t>
            </a:r>
            <a:r>
              <a:rPr lang="en-US" sz="1300" dirty="0" smtClean="0">
                <a:solidFill>
                  <a:srgbClr val="000000"/>
                </a:solidFill>
                <a:latin typeface="Trebuchet MS" charset="0"/>
                <a:ea typeface="Trebuchet MS" charset="0"/>
                <a:cs typeface="Trebuchet MS" charset="0"/>
              </a:rPr>
              <a:t>placement</a:t>
            </a:r>
            <a:br>
              <a:rPr lang="en-US" sz="1300" dirty="0" smtClean="0">
                <a:solidFill>
                  <a:srgbClr val="000000"/>
                </a:solidFill>
                <a:latin typeface="Trebuchet MS" charset="0"/>
                <a:ea typeface="Trebuchet MS" charset="0"/>
                <a:cs typeface="Trebuchet MS" charset="0"/>
              </a:rPr>
            </a:br>
            <a:endParaRPr lang="en-US" sz="1300" dirty="0">
              <a:solidFill>
                <a:srgbClr val="000000"/>
              </a:solidFill>
              <a:latin typeface="Trebuchet MS" charset="0"/>
              <a:ea typeface="Trebuchet MS" charset="0"/>
              <a:cs typeface="Trebuchet MS" charset="0"/>
            </a:endParaRPr>
          </a:p>
          <a:p>
            <a:r>
              <a:rPr lang="en-US" sz="1300" dirty="0" smtClean="0">
                <a:latin typeface="Trebuchet MS" charset="0"/>
                <a:ea typeface="Trebuchet MS" charset="0"/>
                <a:cs typeface="Trebuchet MS" charset="0"/>
              </a:rPr>
              <a:t>Not much </a:t>
            </a:r>
            <a:r>
              <a:rPr lang="en-US" sz="1300" dirty="0">
                <a:latin typeface="Trebuchet MS" charset="0"/>
                <a:ea typeface="Trebuchet MS" charset="0"/>
                <a:cs typeface="Trebuchet MS" charset="0"/>
              </a:rPr>
              <a:t>difference between High and Medium Career Ready </a:t>
            </a:r>
            <a:r>
              <a:rPr lang="en-US" sz="1300" dirty="0" smtClean="0">
                <a:latin typeface="Trebuchet MS" charset="0"/>
                <a:ea typeface="Trebuchet MS" charset="0"/>
                <a:cs typeface="Trebuchet MS" charset="0"/>
              </a:rPr>
              <a:t>Districts</a:t>
            </a:r>
            <a:endParaRPr lang="en-US" sz="1300" dirty="0">
              <a:latin typeface="Trebuchet MS" charset="0"/>
              <a:ea typeface="Trebuchet MS" charset="0"/>
              <a:cs typeface="Trebuchet MS" charset="0"/>
            </a:endParaRPr>
          </a:p>
        </p:txBody>
      </p:sp>
      <p:pic>
        <p:nvPicPr>
          <p:cNvPr id="16" name="Picture 15"/>
          <p:cNvPicPr>
            <a:picLocks/>
          </p:cNvPicPr>
          <p:nvPr/>
        </p:nvPicPr>
        <p:blipFill>
          <a:blip r:embed="rId4">
            <a:extLst>
              <a:ext uri="{28A0092B-C50C-407E-A947-70E740481C1C}">
                <a14:useLocalDpi xmlns:a14="http://schemas.microsoft.com/office/drawing/2010/main" val="0"/>
              </a:ext>
            </a:extLst>
          </a:blip>
          <a:stretch>
            <a:fillRect/>
          </a:stretch>
        </p:blipFill>
        <p:spPr>
          <a:xfrm>
            <a:off x="20255266" y="25151222"/>
            <a:ext cx="14456664" cy="5129784"/>
          </a:xfrm>
          <a:prstGeom prst="rect">
            <a:avLst/>
          </a:prstGeom>
        </p:spPr>
      </p:pic>
      <p:sp>
        <p:nvSpPr>
          <p:cNvPr id="19" name="Oval 18"/>
          <p:cNvSpPr/>
          <p:nvPr/>
        </p:nvSpPr>
        <p:spPr>
          <a:xfrm>
            <a:off x="3360315" y="3349749"/>
            <a:ext cx="160102" cy="125900"/>
          </a:xfrm>
          <a:prstGeom prst="ellipse">
            <a:avLst/>
          </a:prstGeom>
          <a:solidFill>
            <a:srgbClr val="F98D62"/>
          </a:solidFill>
          <a:ln>
            <a:solidFill>
              <a:srgbClr val="F98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0" name="Rectangle 19"/>
          <p:cNvSpPr/>
          <p:nvPr/>
        </p:nvSpPr>
        <p:spPr>
          <a:xfrm>
            <a:off x="3573660" y="3268245"/>
            <a:ext cx="505267"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Low</a:t>
            </a:r>
            <a:endParaRPr lang="en-US" sz="1400" dirty="0"/>
          </a:p>
        </p:txBody>
      </p:sp>
      <p:sp>
        <p:nvSpPr>
          <p:cNvPr id="21" name="Oval 20"/>
          <p:cNvSpPr/>
          <p:nvPr/>
        </p:nvSpPr>
        <p:spPr>
          <a:xfrm>
            <a:off x="4132170" y="3349749"/>
            <a:ext cx="160101" cy="125900"/>
          </a:xfrm>
          <a:prstGeom prst="ellipse">
            <a:avLst/>
          </a:prstGeom>
          <a:solidFill>
            <a:srgbClr val="8DA0CC"/>
          </a:solidFill>
          <a:ln>
            <a:solidFill>
              <a:srgbClr val="8DA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2" name="Rectangle 21"/>
          <p:cNvSpPr/>
          <p:nvPr/>
        </p:nvSpPr>
        <p:spPr>
          <a:xfrm>
            <a:off x="4318679" y="3270568"/>
            <a:ext cx="806631"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Medium</a:t>
            </a:r>
            <a:endParaRPr lang="en-US" sz="1400" dirty="0"/>
          </a:p>
        </p:txBody>
      </p:sp>
      <p:sp>
        <p:nvSpPr>
          <p:cNvPr id="23" name="Oval 22"/>
          <p:cNvSpPr/>
          <p:nvPr/>
        </p:nvSpPr>
        <p:spPr>
          <a:xfrm>
            <a:off x="5203889" y="3349749"/>
            <a:ext cx="160102" cy="125900"/>
          </a:xfrm>
          <a:prstGeom prst="ellipse">
            <a:avLst/>
          </a:prstGeom>
          <a:solidFill>
            <a:srgbClr val="64C0A2"/>
          </a:solidFill>
          <a:ln>
            <a:solidFill>
              <a:srgbClr val="64C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4" name="Rectangle 23"/>
          <p:cNvSpPr/>
          <p:nvPr/>
        </p:nvSpPr>
        <p:spPr>
          <a:xfrm>
            <a:off x="5363991" y="3252882"/>
            <a:ext cx="540533"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High</a:t>
            </a:r>
            <a:endParaRPr lang="en-US" sz="1400" dirty="0"/>
          </a:p>
        </p:txBody>
      </p:sp>
      <p:sp>
        <p:nvSpPr>
          <p:cNvPr id="25" name="TextBox 24"/>
          <p:cNvSpPr txBox="1"/>
          <p:nvPr/>
        </p:nvSpPr>
        <p:spPr>
          <a:xfrm rot="16200000">
            <a:off x="-7762" y="1852348"/>
            <a:ext cx="1816523" cy="276999"/>
          </a:xfrm>
          <a:prstGeom prst="rect">
            <a:avLst/>
          </a:prstGeom>
          <a:noFill/>
        </p:spPr>
        <p:txBody>
          <a:bodyPr wrap="none" rtlCol="0">
            <a:spAutoFit/>
          </a:bodyPr>
          <a:lstStyle/>
          <a:p>
            <a:r>
              <a:rPr lang="en-US" sz="1200" b="1" smtClean="0">
                <a:latin typeface="Trebuchet MS" charset="0"/>
                <a:ea typeface="Trebuchet MS" charset="0"/>
                <a:cs typeface="Trebuchet MS" charset="0"/>
              </a:rPr>
              <a:t>Proportion of Students</a:t>
            </a:r>
            <a:endParaRPr lang="en-US" sz="1200" b="1" dirty="0">
              <a:latin typeface="Trebuchet MS" charset="0"/>
              <a:ea typeface="Trebuchet MS" charset="0"/>
              <a:cs typeface="Trebuchet MS" charset="0"/>
            </a:endParaRPr>
          </a:p>
        </p:txBody>
      </p:sp>
      <p:sp>
        <p:nvSpPr>
          <p:cNvPr id="26" name="TextBox 25"/>
          <p:cNvSpPr txBox="1"/>
          <p:nvPr/>
        </p:nvSpPr>
        <p:spPr>
          <a:xfrm>
            <a:off x="1219200" y="2675400"/>
            <a:ext cx="1329667"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Mathematics</a:t>
            </a:r>
            <a:endParaRPr lang="en-US" sz="1200" b="1" dirty="0">
              <a:latin typeface="Trebuchet MS" charset="0"/>
              <a:ea typeface="Trebuchet MS" charset="0"/>
              <a:cs typeface="Trebuchet MS" charset="0"/>
            </a:endParaRPr>
          </a:p>
        </p:txBody>
      </p:sp>
      <p:sp>
        <p:nvSpPr>
          <p:cNvPr id="27" name="TextBox 26"/>
          <p:cNvSpPr txBox="1"/>
          <p:nvPr/>
        </p:nvSpPr>
        <p:spPr>
          <a:xfrm>
            <a:off x="6361827" y="2675401"/>
            <a:ext cx="1105773"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Reading</a:t>
            </a:r>
            <a:endParaRPr lang="en-US" sz="1200" b="1" dirty="0">
              <a:latin typeface="Trebuchet MS" charset="0"/>
              <a:ea typeface="Trebuchet MS" charset="0"/>
              <a:cs typeface="Trebuchet MS" charset="0"/>
            </a:endParaRPr>
          </a:p>
        </p:txBody>
      </p:sp>
      <p:sp>
        <p:nvSpPr>
          <p:cNvPr id="28" name="TextBox 27"/>
          <p:cNvSpPr txBox="1"/>
          <p:nvPr/>
        </p:nvSpPr>
        <p:spPr>
          <a:xfrm>
            <a:off x="3722592" y="2675401"/>
            <a:ext cx="920325"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English</a:t>
            </a:r>
            <a:endParaRPr lang="en-US" sz="1200" b="1" dirty="0">
              <a:latin typeface="Trebuchet MS" charset="0"/>
              <a:ea typeface="Trebuchet MS" charset="0"/>
              <a:cs typeface="Trebuchet MS" charset="0"/>
            </a:endParaRPr>
          </a:p>
        </p:txBody>
      </p:sp>
    </p:spTree>
    <p:extLst>
      <p:ext uri="{BB962C8B-B14F-4D97-AF65-F5344CB8AC3E}">
        <p14:creationId xmlns:p14="http://schemas.microsoft.com/office/powerpoint/2010/main" val="14674959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199"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Contacts</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838200" y="895350"/>
            <a:ext cx="6934200" cy="3323987"/>
          </a:xfrm>
          <a:prstGeom prst="rect">
            <a:avLst/>
          </a:prstGeom>
          <a:noFill/>
        </p:spPr>
        <p:txBody>
          <a:bodyPr wrap="square" rtlCol="0">
            <a:spAutoFit/>
          </a:bodyPr>
          <a:lstStyle/>
          <a:p>
            <a:pPr>
              <a:lnSpc>
                <a:spcPct val="150000"/>
              </a:lnSpc>
            </a:pPr>
            <a:r>
              <a:rPr lang="en-US" sz="1400" dirty="0" smtClean="0">
                <a:solidFill>
                  <a:srgbClr val="12252D"/>
                </a:solidFill>
                <a:latin typeface="Trebuchet MS" charset="0"/>
                <a:ea typeface="Trebuchet MS" charset="0"/>
                <a:cs typeface="Trebuchet MS" charset="0"/>
              </a:rPr>
              <a:t>Organizers of the DSPG program: Dr. Gizem Korkmaz at </a:t>
            </a:r>
            <a:r>
              <a:rPr lang="en-US" sz="1400" dirty="0" smtClean="0">
                <a:solidFill>
                  <a:srgbClr val="12252D"/>
                </a:solidFill>
                <a:latin typeface="Trebuchet MS" charset="0"/>
                <a:ea typeface="Trebuchet MS" charset="0"/>
                <a:cs typeface="Trebuchet MS" charset="0"/>
                <a:hlinkClick r:id="rId3"/>
              </a:rPr>
              <a:t>gkorkmaz@vbi.vt.edu</a:t>
            </a:r>
            <a:r>
              <a:rPr lang="en-US" sz="1400" dirty="0" smtClean="0">
                <a:solidFill>
                  <a:srgbClr val="12252D"/>
                </a:solidFill>
                <a:latin typeface="Trebuchet MS" charset="0"/>
                <a:ea typeface="Trebuchet MS" charset="0"/>
                <a:cs typeface="Trebuchet MS" charset="0"/>
              </a:rPr>
              <a:t> and Dr. </a:t>
            </a:r>
            <a:r>
              <a:rPr lang="en-US" sz="1400" dirty="0">
                <a:solidFill>
                  <a:srgbClr val="12252D"/>
                </a:solidFill>
                <a:latin typeface="Trebuchet MS" charset="0"/>
                <a:ea typeface="Trebuchet MS" charset="0"/>
                <a:cs typeface="Trebuchet MS" charset="0"/>
              </a:rPr>
              <a:t>Aaron Schroeder at </a:t>
            </a:r>
            <a:r>
              <a:rPr lang="en-US" sz="1400" dirty="0" smtClean="0">
                <a:solidFill>
                  <a:srgbClr val="12252D"/>
                </a:solidFill>
                <a:latin typeface="Trebuchet MS" charset="0"/>
                <a:ea typeface="Trebuchet MS" charset="0"/>
                <a:cs typeface="Trebuchet MS" charset="0"/>
                <a:hlinkClick r:id="rId4"/>
              </a:rPr>
              <a:t>aschroed@vbi.vt.edu</a:t>
            </a:r>
            <a:r>
              <a:rPr lang="en-US" sz="1400" dirty="0" smtClean="0">
                <a:solidFill>
                  <a:srgbClr val="12252D"/>
                </a:solidFill>
                <a:latin typeface="Trebuchet MS" charset="0"/>
                <a:ea typeface="Trebuchet MS" charset="0"/>
                <a:cs typeface="Trebuchet MS" charset="0"/>
              </a:rPr>
              <a:t> </a:t>
            </a:r>
          </a:p>
          <a:p>
            <a:pPr>
              <a:lnSpc>
                <a:spcPct val="150000"/>
              </a:lnSpc>
            </a:pPr>
            <a:endParaRPr lang="en-US" sz="1400" dirty="0" smtClean="0">
              <a:solidFill>
                <a:srgbClr val="12252D"/>
              </a:solidFill>
              <a:latin typeface="Trebuchet MS" charset="0"/>
              <a:ea typeface="Trebuchet MS" charset="0"/>
              <a:cs typeface="Trebuchet MS" charset="0"/>
            </a:endParaRPr>
          </a:p>
          <a:p>
            <a:pPr>
              <a:lnSpc>
                <a:spcPct val="150000"/>
              </a:lnSpc>
            </a:pPr>
            <a:r>
              <a:rPr lang="en-US" sz="1400" dirty="0" smtClean="0">
                <a:solidFill>
                  <a:srgbClr val="12252D"/>
                </a:solidFill>
                <a:latin typeface="Trebuchet MS" charset="0"/>
                <a:ea typeface="Trebuchet MS" charset="0"/>
                <a:cs typeface="Trebuchet MS" charset="0"/>
              </a:rPr>
              <a:t>Applications related to DSPG Fellows Program:</a:t>
            </a:r>
            <a:r>
              <a:rPr lang="en-US" sz="1400" dirty="0">
                <a:solidFill>
                  <a:srgbClr val="12252D"/>
                </a:solidFill>
                <a:latin typeface="Trebuchet MS" charset="0"/>
                <a:ea typeface="Trebuchet MS" charset="0"/>
                <a:cs typeface="Trebuchet MS" charset="0"/>
              </a:rPr>
              <a:t> </a:t>
            </a:r>
            <a:r>
              <a:rPr lang="en-US" sz="1400" dirty="0" smtClean="0">
                <a:solidFill>
                  <a:srgbClr val="12252D"/>
                </a:solidFill>
                <a:latin typeface="Trebuchet MS" charset="0"/>
                <a:ea typeface="Trebuchet MS" charset="0"/>
                <a:cs typeface="Trebuchet MS" charset="0"/>
              </a:rPr>
              <a:t>SDAL </a:t>
            </a:r>
            <a:r>
              <a:rPr lang="en-US" sz="1400" dirty="0">
                <a:solidFill>
                  <a:srgbClr val="12252D"/>
                </a:solidFill>
                <a:latin typeface="Trebuchet MS" charset="0"/>
                <a:ea typeface="Trebuchet MS" charset="0"/>
                <a:cs typeface="Trebuchet MS" charset="0"/>
              </a:rPr>
              <a:t>Administrative Services </a:t>
            </a:r>
            <a:r>
              <a:rPr lang="en-US" sz="1400" dirty="0" smtClean="0">
                <a:solidFill>
                  <a:srgbClr val="12252D"/>
                </a:solidFill>
                <a:latin typeface="Trebuchet MS" charset="0"/>
                <a:ea typeface="Trebuchet MS" charset="0"/>
                <a:cs typeface="Trebuchet MS" charset="0"/>
              </a:rPr>
              <a:t>Coordinator, Kim Lyman at </a:t>
            </a:r>
            <a:r>
              <a:rPr lang="en-US" sz="1400" dirty="0" smtClean="0">
                <a:solidFill>
                  <a:srgbClr val="12252D"/>
                </a:solidFill>
                <a:latin typeface="Trebuchet MS" charset="0"/>
                <a:ea typeface="Trebuchet MS" charset="0"/>
                <a:cs typeface="Trebuchet MS" charset="0"/>
                <a:hlinkClick r:id="rId5"/>
              </a:rPr>
              <a:t>klyman@vbi.vt.edu</a:t>
            </a:r>
            <a:r>
              <a:rPr lang="en-US" sz="1400" dirty="0" smtClean="0">
                <a:solidFill>
                  <a:srgbClr val="12252D"/>
                </a:solidFill>
                <a:latin typeface="Trebuchet MS" charset="0"/>
                <a:ea typeface="Trebuchet MS" charset="0"/>
                <a:cs typeface="Trebuchet MS" charset="0"/>
              </a:rPr>
              <a:t> or </a:t>
            </a:r>
            <a:r>
              <a:rPr lang="is-IS" sz="1400" dirty="0">
                <a:solidFill>
                  <a:srgbClr val="12252D"/>
                </a:solidFill>
                <a:latin typeface="Trebuchet MS" charset="0"/>
                <a:ea typeface="Trebuchet MS" charset="0"/>
                <a:cs typeface="Trebuchet MS" charset="0"/>
              </a:rPr>
              <a:t>(571) </a:t>
            </a:r>
            <a:r>
              <a:rPr lang="is-IS" sz="1400" dirty="0" smtClean="0">
                <a:solidFill>
                  <a:srgbClr val="12252D"/>
                </a:solidFill>
                <a:latin typeface="Trebuchet MS" charset="0"/>
                <a:ea typeface="Trebuchet MS" charset="0"/>
                <a:cs typeface="Trebuchet MS" charset="0"/>
              </a:rPr>
              <a:t>858-3100</a:t>
            </a:r>
          </a:p>
          <a:p>
            <a:pPr>
              <a:lnSpc>
                <a:spcPct val="150000"/>
              </a:lnSpc>
            </a:pPr>
            <a:endParaRPr lang="en-US" sz="1400" dirty="0" smtClean="0">
              <a:solidFill>
                <a:srgbClr val="12252D"/>
              </a:solidFill>
              <a:latin typeface="Trebuchet MS" charset="0"/>
              <a:ea typeface="Trebuchet MS" charset="0"/>
              <a:cs typeface="Trebuchet MS" charset="0"/>
            </a:endParaRPr>
          </a:p>
          <a:p>
            <a:pPr>
              <a:lnSpc>
                <a:spcPct val="150000"/>
              </a:lnSpc>
            </a:pPr>
            <a:r>
              <a:rPr lang="en-US" sz="1400" dirty="0" smtClean="0">
                <a:solidFill>
                  <a:srgbClr val="12252D"/>
                </a:solidFill>
                <a:latin typeface="Trebuchet MS" charset="0"/>
                <a:ea typeface="Trebuchet MS" charset="0"/>
                <a:cs typeface="Trebuchet MS" charset="0"/>
              </a:rPr>
              <a:t>Applications related to DSPG Honors Program: </a:t>
            </a:r>
            <a:r>
              <a:rPr lang="en-US" sz="1400" dirty="0" err="1" smtClean="0">
                <a:solidFill>
                  <a:srgbClr val="12252D"/>
                </a:solidFill>
                <a:latin typeface="Trebuchet MS" charset="0"/>
                <a:ea typeface="Trebuchet MS" charset="0"/>
                <a:cs typeface="Trebuchet MS" charset="0"/>
              </a:rPr>
              <a:t>Biocomplexity</a:t>
            </a:r>
            <a:r>
              <a:rPr lang="en-US" sz="1400" dirty="0" smtClean="0">
                <a:solidFill>
                  <a:srgbClr val="12252D"/>
                </a:solidFill>
                <a:latin typeface="Trebuchet MS" charset="0"/>
                <a:ea typeface="Trebuchet MS" charset="0"/>
                <a:cs typeface="Trebuchet MS" charset="0"/>
              </a:rPr>
              <a:t> Institute Education and Outreach Specialist, Dr. </a:t>
            </a:r>
            <a:r>
              <a:rPr lang="en-US" sz="1400" dirty="0" err="1" smtClean="0">
                <a:solidFill>
                  <a:srgbClr val="12252D"/>
                </a:solidFill>
                <a:latin typeface="Trebuchet MS" charset="0"/>
                <a:ea typeface="Trebuchet MS" charset="0"/>
                <a:cs typeface="Trebuchet MS" charset="0"/>
              </a:rPr>
              <a:t>Shernita</a:t>
            </a:r>
            <a:r>
              <a:rPr lang="en-US" sz="1400" dirty="0" smtClean="0">
                <a:solidFill>
                  <a:srgbClr val="12252D"/>
                </a:solidFill>
                <a:latin typeface="Trebuchet MS" charset="0"/>
                <a:ea typeface="Trebuchet MS" charset="0"/>
                <a:cs typeface="Trebuchet MS" charset="0"/>
              </a:rPr>
              <a:t> Lee at </a:t>
            </a:r>
            <a:r>
              <a:rPr lang="en-US" sz="1400" dirty="0" smtClean="0">
                <a:solidFill>
                  <a:srgbClr val="12252D"/>
                </a:solidFill>
                <a:latin typeface="Trebuchet MS" charset="0"/>
                <a:ea typeface="Trebuchet MS" charset="0"/>
                <a:cs typeface="Trebuchet MS" charset="0"/>
                <a:hlinkClick r:id="rId6"/>
              </a:rPr>
              <a:t>shernita@vbi.vt.edu</a:t>
            </a:r>
            <a:r>
              <a:rPr lang="en-US" sz="1400" dirty="0" smtClean="0">
                <a:solidFill>
                  <a:srgbClr val="12252D"/>
                </a:solidFill>
                <a:latin typeface="Trebuchet MS" charset="0"/>
                <a:ea typeface="Trebuchet MS" charset="0"/>
                <a:cs typeface="Trebuchet MS" charset="0"/>
              </a:rPr>
              <a:t> </a:t>
            </a:r>
            <a:r>
              <a:rPr lang="mr-IN" sz="1400" dirty="0" err="1" smtClean="0">
                <a:solidFill>
                  <a:srgbClr val="12252D"/>
                </a:solidFill>
                <a:latin typeface="Trebuchet MS" charset="0"/>
                <a:ea typeface="Trebuchet MS" charset="0"/>
                <a:cs typeface="Trebuchet MS" charset="0"/>
              </a:rPr>
              <a:t>or</a:t>
            </a:r>
            <a:r>
              <a:rPr lang="en-US" sz="1400" dirty="0">
                <a:solidFill>
                  <a:srgbClr val="12252D"/>
                </a:solidFill>
                <a:latin typeface="Trebuchet MS" charset="0"/>
                <a:ea typeface="Trebuchet MS" charset="0"/>
                <a:cs typeface="Trebuchet MS" charset="0"/>
              </a:rPr>
              <a:t> </a:t>
            </a:r>
            <a:r>
              <a:rPr lang="en-US" sz="1400" dirty="0" smtClean="0">
                <a:solidFill>
                  <a:srgbClr val="12252D"/>
                </a:solidFill>
                <a:latin typeface="Trebuchet MS" charset="0"/>
                <a:ea typeface="Trebuchet MS" charset="0"/>
                <a:cs typeface="Trebuchet MS" charset="0"/>
              </a:rPr>
              <a:t>(540)-231-7531</a:t>
            </a:r>
          </a:p>
          <a:p>
            <a:pPr>
              <a:lnSpc>
                <a:spcPct val="150000"/>
              </a:lnSpc>
            </a:pPr>
            <a:endParaRPr lang="en-US" sz="1400" dirty="0" smtClean="0">
              <a:solidFill>
                <a:srgbClr val="12252D"/>
              </a:solidFill>
              <a:latin typeface="Trebuchet MS" charset="0"/>
              <a:ea typeface="Trebuchet MS" charset="0"/>
              <a:cs typeface="Trebuchet MS" charset="0"/>
            </a:endParaRPr>
          </a:p>
          <a:p>
            <a:pPr>
              <a:lnSpc>
                <a:spcPct val="150000"/>
              </a:lnSpc>
            </a:pPr>
            <a:r>
              <a:rPr lang="en-US" sz="1400" dirty="0">
                <a:solidFill>
                  <a:srgbClr val="12252D"/>
                </a:solidFill>
                <a:latin typeface="Trebuchet MS" charset="0"/>
                <a:ea typeface="Trebuchet MS" charset="0"/>
                <a:cs typeface="Trebuchet MS" charset="0"/>
              </a:rPr>
              <a:t>Website: </a:t>
            </a:r>
            <a:r>
              <a:rPr lang="en-US" sz="1400" dirty="0">
                <a:solidFill>
                  <a:srgbClr val="12252D"/>
                </a:solidFill>
                <a:latin typeface="Trebuchet MS" charset="0"/>
                <a:ea typeface="Trebuchet MS" charset="0"/>
                <a:cs typeface="Trebuchet MS" charset="0"/>
                <a:hlinkClick r:id="rId7"/>
              </a:rPr>
              <a:t>https://</a:t>
            </a:r>
            <a:r>
              <a:rPr lang="en-US" sz="1400" dirty="0" smtClean="0">
                <a:solidFill>
                  <a:srgbClr val="12252D"/>
                </a:solidFill>
                <a:latin typeface="Trebuchet MS" charset="0"/>
                <a:ea typeface="Trebuchet MS" charset="0"/>
                <a:cs typeface="Trebuchet MS" charset="0"/>
                <a:hlinkClick r:id="rId7"/>
              </a:rPr>
              <a:t>www.bi.vt.edu/sdal/careers/call-for-students</a:t>
            </a:r>
            <a:r>
              <a:rPr lang="en-US" sz="1400" dirty="0" smtClean="0">
                <a:solidFill>
                  <a:srgbClr val="12252D"/>
                </a:solidFill>
                <a:latin typeface="Trebuchet MS" charset="0"/>
                <a:ea typeface="Trebuchet MS" charset="0"/>
                <a:cs typeface="Trebuchet MS" charset="0"/>
              </a:rPr>
              <a:t> </a:t>
            </a:r>
            <a:endParaRPr lang="en-US" sz="14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294816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914400" y="1276350"/>
            <a:ext cx="7772400" cy="1021556"/>
          </a:xfrm>
        </p:spPr>
        <p:txBody>
          <a:bodyPr>
            <a:normAutofit/>
          </a:bodyPr>
          <a:lstStyle/>
          <a:p>
            <a:pPr algn="ctr"/>
            <a:r>
              <a:rPr lang="en-US" sz="3000" dirty="0" smtClean="0">
                <a:solidFill>
                  <a:srgbClr val="5D89B4"/>
                </a:solidFill>
                <a:latin typeface="Raleway" charset="0"/>
                <a:ea typeface="Raleway" charset="0"/>
                <a:cs typeface="Raleway" charset="0"/>
              </a:rPr>
              <a:t>NEIGHBORHOOD Diversity in </a:t>
            </a:r>
            <a:r>
              <a:rPr lang="en-US" sz="3000" dirty="0" err="1" smtClean="0">
                <a:solidFill>
                  <a:srgbClr val="5D89B4"/>
                </a:solidFill>
                <a:latin typeface="Raleway" charset="0"/>
                <a:ea typeface="Raleway" charset="0"/>
                <a:cs typeface="Raleway" charset="0"/>
              </a:rPr>
              <a:t>arlington</a:t>
            </a:r>
            <a:r>
              <a:rPr lang="en-US" sz="3000" dirty="0" smtClean="0">
                <a:solidFill>
                  <a:srgbClr val="5D89B4"/>
                </a:solidFill>
                <a:latin typeface="Raleway" charset="0"/>
                <a:ea typeface="Raleway" charset="0"/>
                <a:cs typeface="Raleway" charset="0"/>
              </a:rPr>
              <a:t> county</a:t>
            </a:r>
            <a:endParaRPr lang="en-US" sz="3000"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3377564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20547" y="133171"/>
            <a:ext cx="8229600" cy="857250"/>
          </a:xfrm>
          <a:effectLst/>
        </p:spPr>
        <p:txBody>
          <a:bodyPr>
            <a:noAutofit/>
          </a:bodyPr>
          <a:lstStyle/>
          <a:p>
            <a:pPr algn="l">
              <a:lnSpc>
                <a:spcPct val="80000"/>
              </a:lnSpc>
            </a:pPr>
            <a:r>
              <a:rPr lang="en-US" sz="2000" b="1" dirty="0" smtClean="0">
                <a:solidFill>
                  <a:srgbClr val="12252D"/>
                </a:solidFill>
                <a:latin typeface="Raleway" charset="0"/>
                <a:ea typeface="Raleway" charset="0"/>
                <a:cs typeface="Raleway" charset="0"/>
              </a:rPr>
              <a:t>Characterizing Our Neighborhoods Through Federal &amp; Local Data</a:t>
            </a:r>
            <a:endParaRPr lang="en-US" sz="2000" b="1" dirty="0">
              <a:solidFill>
                <a:srgbClr val="12252D"/>
              </a:solidFill>
              <a:latin typeface="Raleway" charset="0"/>
              <a:ea typeface="Raleway" charset="0"/>
              <a:cs typeface="Raleway" charset="0"/>
            </a:endParaRPr>
          </a:p>
        </p:txBody>
      </p:sp>
      <p:pic>
        <p:nvPicPr>
          <p:cNvPr id="8" name="Picture 7"/>
          <p:cNvPicPr>
            <a:picLocks noChangeAspect="1"/>
          </p:cNvPicPr>
          <p:nvPr/>
        </p:nvPicPr>
        <p:blipFill>
          <a:blip r:embed="rId4"/>
          <a:stretch>
            <a:fillRect/>
          </a:stretch>
        </p:blipFill>
        <p:spPr>
          <a:xfrm>
            <a:off x="5345191" y="946699"/>
            <a:ext cx="2635382" cy="3250102"/>
          </a:xfrm>
          <a:prstGeom prst="rect">
            <a:avLst/>
          </a:prstGeom>
        </p:spPr>
      </p:pic>
      <p:sp>
        <p:nvSpPr>
          <p:cNvPr id="9" name="TextBox 8"/>
          <p:cNvSpPr txBox="1"/>
          <p:nvPr/>
        </p:nvSpPr>
        <p:spPr>
          <a:xfrm>
            <a:off x="5009195" y="887334"/>
            <a:ext cx="2550831" cy="692497"/>
          </a:xfrm>
          <a:prstGeom prst="rect">
            <a:avLst/>
          </a:prstGeom>
          <a:noFill/>
        </p:spPr>
        <p:txBody>
          <a:bodyPr wrap="square" rtlCol="0">
            <a:spAutoFit/>
          </a:bodyPr>
          <a:lstStyle/>
          <a:p>
            <a:pPr algn="ctr"/>
            <a:r>
              <a:rPr lang="en-US" sz="1300" b="1" dirty="0" smtClean="0">
                <a:latin typeface="Trebuchet MS" charset="0"/>
                <a:ea typeface="Trebuchet MS" charset="0"/>
                <a:cs typeface="Trebuchet MS" charset="0"/>
              </a:rPr>
              <a:t>Individual Assessment Values </a:t>
            </a:r>
          </a:p>
          <a:p>
            <a:pPr algn="ctr"/>
            <a:r>
              <a:rPr lang="en-US" sz="1300" b="1" dirty="0" smtClean="0">
                <a:latin typeface="Trebuchet MS" charset="0"/>
                <a:ea typeface="Trebuchet MS" charset="0"/>
                <a:cs typeface="Trebuchet MS" charset="0"/>
              </a:rPr>
              <a:t>2013 Arlington County</a:t>
            </a:r>
            <a:br>
              <a:rPr lang="en-US" sz="1300" b="1" dirty="0" smtClean="0">
                <a:latin typeface="Trebuchet MS" charset="0"/>
                <a:ea typeface="Trebuchet MS" charset="0"/>
                <a:cs typeface="Trebuchet MS" charset="0"/>
              </a:rPr>
            </a:br>
            <a:r>
              <a:rPr lang="en-US" sz="1300" b="1" dirty="0" smtClean="0">
                <a:latin typeface="Trebuchet MS" charset="0"/>
                <a:ea typeface="Trebuchet MS" charset="0"/>
                <a:cs typeface="Trebuchet MS" charset="0"/>
              </a:rPr>
              <a:t> Real </a:t>
            </a:r>
            <a:r>
              <a:rPr lang="en-US" sz="1300" b="1" dirty="0">
                <a:latin typeface="Trebuchet MS" charset="0"/>
                <a:ea typeface="Trebuchet MS" charset="0"/>
                <a:cs typeface="Trebuchet MS" charset="0"/>
              </a:rPr>
              <a:t>Estate </a:t>
            </a:r>
            <a:r>
              <a:rPr lang="en-US" sz="1300" b="1" dirty="0" smtClean="0">
                <a:latin typeface="Trebuchet MS" charset="0"/>
                <a:ea typeface="Trebuchet MS" charset="0"/>
                <a:cs typeface="Trebuchet MS" charset="0"/>
              </a:rPr>
              <a:t>Data</a:t>
            </a:r>
            <a:endParaRPr lang="en-US" sz="1300" b="1" dirty="0">
              <a:latin typeface="Trebuchet MS" charset="0"/>
              <a:ea typeface="Trebuchet MS" charset="0"/>
              <a:cs typeface="Trebuchet MS" charset="0"/>
            </a:endParaRPr>
          </a:p>
        </p:txBody>
      </p:sp>
      <p:grpSp>
        <p:nvGrpSpPr>
          <p:cNvPr id="17" name="Group 16"/>
          <p:cNvGrpSpPr/>
          <p:nvPr/>
        </p:nvGrpSpPr>
        <p:grpSpPr>
          <a:xfrm>
            <a:off x="666435" y="1547603"/>
            <a:ext cx="2822996" cy="2742278"/>
            <a:chOff x="2109843" y="1618981"/>
            <a:chExt cx="2995557" cy="2909905"/>
          </a:xfrm>
        </p:grpSpPr>
        <p:pic>
          <p:nvPicPr>
            <p:cNvPr id="10" name="Picture 9"/>
            <p:cNvPicPr>
              <a:picLocks noChangeAspect="1"/>
            </p:cNvPicPr>
            <p:nvPr/>
          </p:nvPicPr>
          <p:blipFill rotWithShape="1">
            <a:blip r:embed="rId5"/>
            <a:srcRect t="18576" r="41326"/>
            <a:stretch/>
          </p:blipFill>
          <p:spPr>
            <a:xfrm>
              <a:off x="2109843" y="1618981"/>
              <a:ext cx="2995557" cy="2909905"/>
            </a:xfrm>
            <a:prstGeom prst="rect">
              <a:avLst/>
            </a:prstGeom>
          </p:spPr>
        </p:pic>
        <p:sp>
          <p:nvSpPr>
            <p:cNvPr id="16" name="Oval 15"/>
            <p:cNvSpPr/>
            <p:nvPr/>
          </p:nvSpPr>
          <p:spPr>
            <a:xfrm rot="1324956">
              <a:off x="3354202" y="2984886"/>
              <a:ext cx="434201" cy="544922"/>
            </a:xfrm>
            <a:prstGeom prst="ellipse">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TextBox 2"/>
          <p:cNvSpPr txBox="1"/>
          <p:nvPr/>
        </p:nvSpPr>
        <p:spPr>
          <a:xfrm>
            <a:off x="457200" y="822313"/>
            <a:ext cx="3166869" cy="892552"/>
          </a:xfrm>
          <a:prstGeom prst="rect">
            <a:avLst/>
          </a:prstGeom>
          <a:noFill/>
        </p:spPr>
        <p:txBody>
          <a:bodyPr wrap="square" rtlCol="0">
            <a:spAutoFit/>
          </a:bodyPr>
          <a:lstStyle/>
          <a:p>
            <a:pPr marL="0" algn="ctr"/>
            <a:r>
              <a:rPr lang="en-US" sz="1300" b="1" dirty="0" smtClean="0">
                <a:latin typeface="Trebuchet MS" charset="0"/>
                <a:ea typeface="Trebuchet MS" charset="0"/>
                <a:cs typeface="Trebuchet MS" charset="0"/>
              </a:rPr>
              <a:t>Median House Value</a:t>
            </a:r>
          </a:p>
          <a:p>
            <a:pPr marL="0" algn="ctr"/>
            <a:r>
              <a:rPr lang="en-US" sz="1300" b="1" dirty="0" smtClean="0">
                <a:latin typeface="Trebuchet MS" charset="0"/>
                <a:ea typeface="Trebuchet MS" charset="0"/>
                <a:cs typeface="Trebuchet MS" charset="0"/>
              </a:rPr>
              <a:t>Owner Occupied Units</a:t>
            </a:r>
          </a:p>
          <a:p>
            <a:pPr marL="0" algn="ctr"/>
            <a:r>
              <a:rPr lang="en-US" sz="1300" b="1" dirty="0" smtClean="0">
                <a:latin typeface="Trebuchet MS" charset="0"/>
                <a:ea typeface="Trebuchet MS" charset="0"/>
                <a:cs typeface="Trebuchet MS" charset="0"/>
              </a:rPr>
              <a:t>American Community Survey (ACS) 2009-2013 Estimate</a:t>
            </a:r>
            <a:endParaRPr lang="en-US" sz="1300" b="1" dirty="0">
              <a:latin typeface="Trebuchet MS" charset="0"/>
              <a:ea typeface="Trebuchet MS" charset="0"/>
              <a:cs typeface="Trebuchet MS" charset="0"/>
            </a:endParaRPr>
          </a:p>
        </p:txBody>
      </p:sp>
      <p:pic>
        <p:nvPicPr>
          <p:cNvPr id="5" name="Picture 4"/>
          <p:cNvPicPr>
            <a:picLocks noChangeAspect="1"/>
          </p:cNvPicPr>
          <p:nvPr/>
        </p:nvPicPr>
        <p:blipFill rotWithShape="1">
          <a:blip r:embed="rId5"/>
          <a:srcRect l="55493" t="44529" b="18288"/>
          <a:stretch/>
        </p:blipFill>
        <p:spPr>
          <a:xfrm>
            <a:off x="3471310" y="2031825"/>
            <a:ext cx="1892003" cy="1106479"/>
          </a:xfrm>
          <a:prstGeom prst="rect">
            <a:avLst/>
          </a:prstGeom>
        </p:spPr>
      </p:pic>
      <p:sp>
        <p:nvSpPr>
          <p:cNvPr id="18" name="TextBox 17"/>
          <p:cNvSpPr txBox="1"/>
          <p:nvPr/>
        </p:nvSpPr>
        <p:spPr>
          <a:xfrm>
            <a:off x="4114800" y="1778316"/>
            <a:ext cx="619080" cy="307777"/>
          </a:xfrm>
          <a:prstGeom prst="rect">
            <a:avLst/>
          </a:prstGeom>
          <a:noFill/>
        </p:spPr>
        <p:txBody>
          <a:bodyPr wrap="none" rtlCol="0">
            <a:spAutoFit/>
          </a:bodyPr>
          <a:lstStyle/>
          <a:p>
            <a:pPr marL="0"/>
            <a:r>
              <a:rPr lang="en-US" sz="1400" b="1" dirty="0" smtClean="0">
                <a:latin typeface="Trebuchet MS" charset="0"/>
                <a:ea typeface="Trebuchet MS" charset="0"/>
                <a:cs typeface="Trebuchet MS" charset="0"/>
              </a:rPr>
              <a:t>Scale</a:t>
            </a:r>
            <a:endParaRPr lang="en-US" sz="1400" b="1" dirty="0">
              <a:latin typeface="Trebuchet MS" charset="0"/>
              <a:ea typeface="Trebuchet MS" charset="0"/>
              <a:cs typeface="Trebuchet MS" charset="0"/>
            </a:endParaRPr>
          </a:p>
        </p:txBody>
      </p:sp>
      <p:sp>
        <p:nvSpPr>
          <p:cNvPr id="19" name="Rectangle 18"/>
          <p:cNvSpPr/>
          <p:nvPr/>
        </p:nvSpPr>
        <p:spPr>
          <a:xfrm>
            <a:off x="3554770" y="1782179"/>
            <a:ext cx="1855430" cy="1269933"/>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6085795"/>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itle 1"/>
          <p:cNvSpPr>
            <a:spLocks noGrp="1"/>
          </p:cNvSpPr>
          <p:nvPr>
            <p:ph type="title"/>
          </p:nvPr>
        </p:nvSpPr>
        <p:spPr>
          <a:xfrm>
            <a:off x="381000" y="368225"/>
            <a:ext cx="8382000" cy="857250"/>
          </a:xfrm>
        </p:spPr>
        <p:txBody>
          <a:bodyPr>
            <a:noAutofit/>
          </a:bodyPr>
          <a:lstStyle/>
          <a:p>
            <a:pPr algn="ctr"/>
            <a:r>
              <a:rPr lang="en-US" sz="2000" b="1" dirty="0">
                <a:solidFill>
                  <a:srgbClr val="12252D"/>
                </a:solidFill>
                <a:latin typeface="Raleway" charset="0"/>
                <a:ea typeface="Raleway" charset="0"/>
                <a:cs typeface="Raleway" charset="0"/>
              </a:rPr>
              <a:t>We used house value as wealth </a:t>
            </a:r>
            <a:r>
              <a:rPr lang="en-US" sz="2000" b="1" dirty="0" smtClean="0">
                <a:solidFill>
                  <a:srgbClr val="12252D"/>
                </a:solidFill>
                <a:latin typeface="Raleway" charset="0"/>
                <a:ea typeface="Raleway" charset="0"/>
                <a:cs typeface="Raleway" charset="0"/>
              </a:rPr>
              <a:t>surrogate</a:t>
            </a:r>
            <a:br>
              <a:rPr lang="en-US" sz="2000" b="1" dirty="0" smtClean="0">
                <a:solidFill>
                  <a:srgbClr val="12252D"/>
                </a:solidFill>
                <a:latin typeface="Raleway" charset="0"/>
                <a:ea typeface="Raleway" charset="0"/>
                <a:cs typeface="Raleway" charset="0"/>
              </a:rPr>
            </a:br>
            <a:r>
              <a:rPr lang="en-US" sz="2000" b="1" dirty="0" smtClean="0">
                <a:solidFill>
                  <a:srgbClr val="12252D"/>
                </a:solidFill>
                <a:latin typeface="Raleway" charset="0"/>
                <a:ea typeface="Raleway" charset="0"/>
                <a:cs typeface="Raleway" charset="0"/>
              </a:rPr>
              <a:t> </a:t>
            </a:r>
            <a:r>
              <a:rPr lang="en-US" sz="2000" b="1" dirty="0">
                <a:solidFill>
                  <a:srgbClr val="12252D"/>
                </a:solidFill>
                <a:latin typeface="Raleway" charset="0"/>
                <a:ea typeface="Raleway" charset="0"/>
                <a:cs typeface="Raleway" charset="0"/>
              </a:rPr>
              <a:t>to identify drivers of value and estimate wealth diversity </a:t>
            </a:r>
          </a:p>
        </p:txBody>
      </p:sp>
      <p:sp>
        <p:nvSpPr>
          <p:cNvPr id="14" name="Rectangle 13"/>
          <p:cNvSpPr/>
          <p:nvPr/>
        </p:nvSpPr>
        <p:spPr>
          <a:xfrm>
            <a:off x="2684509" y="1124470"/>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685800" y="1164608"/>
            <a:ext cx="7391400" cy="3462311"/>
            <a:chOff x="0" y="826988"/>
            <a:chExt cx="9067800" cy="4247576"/>
          </a:xfrm>
        </p:grpSpPr>
        <p:grpSp>
          <p:nvGrpSpPr>
            <p:cNvPr id="24" name="Group 23"/>
            <p:cNvGrpSpPr/>
            <p:nvPr/>
          </p:nvGrpSpPr>
          <p:grpSpPr>
            <a:xfrm>
              <a:off x="0" y="826988"/>
              <a:ext cx="9067800" cy="4247576"/>
              <a:chOff x="0" y="826988"/>
              <a:chExt cx="9067800" cy="4247576"/>
            </a:xfrm>
          </p:grpSpPr>
          <p:grpSp>
            <p:nvGrpSpPr>
              <p:cNvPr id="21" name="Group 20"/>
              <p:cNvGrpSpPr/>
              <p:nvPr/>
            </p:nvGrpSpPr>
            <p:grpSpPr>
              <a:xfrm>
                <a:off x="0" y="826988"/>
                <a:ext cx="9067800" cy="4049953"/>
                <a:chOff x="0" y="826988"/>
                <a:chExt cx="9067800" cy="4049953"/>
              </a:xfrm>
            </p:grpSpPr>
            <p:grpSp>
              <p:nvGrpSpPr>
                <p:cNvPr id="19" name="Group 18"/>
                <p:cNvGrpSpPr/>
                <p:nvPr/>
              </p:nvGrpSpPr>
              <p:grpSpPr>
                <a:xfrm>
                  <a:off x="0" y="826988"/>
                  <a:ext cx="9067800" cy="4049953"/>
                  <a:chOff x="0" y="826988"/>
                  <a:chExt cx="9067800" cy="4049953"/>
                </a:xfrm>
              </p:grpSpPr>
              <p:grpSp>
                <p:nvGrpSpPr>
                  <p:cNvPr id="18" name="Group 17"/>
                  <p:cNvGrpSpPr/>
                  <p:nvPr/>
                </p:nvGrpSpPr>
                <p:grpSpPr>
                  <a:xfrm>
                    <a:off x="0" y="930854"/>
                    <a:ext cx="4214559" cy="3946087"/>
                    <a:chOff x="0" y="930854"/>
                    <a:chExt cx="4214559" cy="3946087"/>
                  </a:xfrm>
                </p:grpSpPr>
                <p:pic>
                  <p:nvPicPr>
                    <p:cNvPr id="4" name="Picture 3"/>
                    <p:cNvPicPr>
                      <a:picLocks noChangeAspect="1"/>
                    </p:cNvPicPr>
                    <p:nvPr/>
                  </p:nvPicPr>
                  <p:blipFill>
                    <a:blip r:embed="rId4"/>
                    <a:stretch>
                      <a:fillRect/>
                    </a:stretch>
                  </p:blipFill>
                  <p:spPr>
                    <a:xfrm>
                      <a:off x="236520" y="930854"/>
                      <a:ext cx="3978039" cy="3946087"/>
                    </a:xfrm>
                    <a:prstGeom prst="rect">
                      <a:avLst/>
                    </a:prstGeom>
                  </p:spPr>
                </p:pic>
                <p:sp>
                  <p:nvSpPr>
                    <p:cNvPr id="13" name="Rectangle 12"/>
                    <p:cNvSpPr/>
                    <p:nvPr/>
                  </p:nvSpPr>
                  <p:spPr>
                    <a:xfrm>
                      <a:off x="0" y="3892023"/>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5081346" y="924865"/>
                    <a:ext cx="3986454" cy="3952075"/>
                    <a:chOff x="5081346" y="924865"/>
                    <a:chExt cx="3986454" cy="3952075"/>
                  </a:xfrm>
                </p:grpSpPr>
                <p:grpSp>
                  <p:nvGrpSpPr>
                    <p:cNvPr id="16" name="Group 15"/>
                    <p:cNvGrpSpPr/>
                    <p:nvPr/>
                  </p:nvGrpSpPr>
                  <p:grpSpPr>
                    <a:xfrm>
                      <a:off x="5103869" y="924865"/>
                      <a:ext cx="3963931" cy="3952075"/>
                      <a:chOff x="4630524" y="933714"/>
                      <a:chExt cx="3963931" cy="3952075"/>
                    </a:xfrm>
                  </p:grpSpPr>
                  <p:pic>
                    <p:nvPicPr>
                      <p:cNvPr id="2" name="Picture 1"/>
                      <p:cNvPicPr>
                        <a:picLocks noChangeAspect="1"/>
                      </p:cNvPicPr>
                      <p:nvPr/>
                    </p:nvPicPr>
                    <p:blipFill>
                      <a:blip r:embed="rId5"/>
                      <a:stretch>
                        <a:fillRect/>
                      </a:stretch>
                    </p:blipFill>
                    <p:spPr>
                      <a:xfrm>
                        <a:off x="4630524" y="933714"/>
                        <a:ext cx="3963931" cy="3952075"/>
                      </a:xfrm>
                      <a:prstGeom prst="rect">
                        <a:avLst/>
                      </a:prstGeom>
                    </p:spPr>
                  </p:pic>
                  <p:sp>
                    <p:nvSpPr>
                      <p:cNvPr id="11" name="Rectangle 10"/>
                      <p:cNvSpPr/>
                      <p:nvPr/>
                    </p:nvSpPr>
                    <p:spPr>
                      <a:xfrm>
                        <a:off x="6648440" y="1075820"/>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 name="Rectangle 11"/>
                    <p:cNvSpPr/>
                    <p:nvPr/>
                  </p:nvSpPr>
                  <p:spPr>
                    <a:xfrm>
                      <a:off x="5081346" y="3720337"/>
                      <a:ext cx="1090854" cy="7758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8" name="Picture 7"/>
                  <p:cNvPicPr>
                    <a:picLocks noChangeAspect="1"/>
                  </p:cNvPicPr>
                  <p:nvPr/>
                </p:nvPicPr>
                <p:blipFill rotWithShape="1">
                  <a:blip r:embed="rId4"/>
                  <a:srcRect l="53576" r="11436" b="73617"/>
                  <a:stretch/>
                </p:blipFill>
                <p:spPr>
                  <a:xfrm>
                    <a:off x="3430260" y="826988"/>
                    <a:ext cx="1777696" cy="1329745"/>
                  </a:xfrm>
                  <a:prstGeom prst="rect">
                    <a:avLst/>
                  </a:prstGeom>
                </p:spPr>
              </p:pic>
            </p:grpSp>
            <p:sp>
              <p:nvSpPr>
                <p:cNvPr id="20" name="Rectangle 19"/>
                <p:cNvSpPr/>
                <p:nvPr/>
              </p:nvSpPr>
              <p:spPr>
                <a:xfrm>
                  <a:off x="2442713" y="1070485"/>
                  <a:ext cx="986287"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3505200" y="4583708"/>
                <a:ext cx="2358966" cy="490856"/>
              </a:xfrm>
              <a:prstGeom prst="rect">
                <a:avLst/>
              </a:prstGeom>
              <a:noFill/>
            </p:spPr>
            <p:txBody>
              <a:bodyPr wrap="square" rtlCol="0">
                <a:spAutoFit/>
              </a:bodyPr>
              <a:lstStyle/>
              <a:p>
                <a:pPr marL="0" algn="ctr"/>
                <a:r>
                  <a:rPr lang="en-US" sz="1000" dirty="0" smtClean="0">
                    <a:solidFill>
                      <a:srgbClr val="12252D"/>
                    </a:solidFill>
                    <a:latin typeface="Trebuchet MS" charset="0"/>
                    <a:ea typeface="Trebuchet MS" charset="0"/>
                    <a:cs typeface="Trebuchet MS" charset="0"/>
                  </a:rPr>
                  <a:t>Source: Arlington County Real Estate Assessment</a:t>
                </a:r>
                <a:r>
                  <a:rPr lang="en-US" sz="1000" dirty="0">
                    <a:solidFill>
                      <a:srgbClr val="12252D"/>
                    </a:solidFill>
                    <a:latin typeface="Trebuchet MS" charset="0"/>
                    <a:ea typeface="Trebuchet MS" charset="0"/>
                    <a:cs typeface="Trebuchet MS" charset="0"/>
                  </a:rPr>
                  <a:t> </a:t>
                </a:r>
                <a:r>
                  <a:rPr lang="en-US" sz="1000" dirty="0" smtClean="0">
                    <a:solidFill>
                      <a:srgbClr val="12252D"/>
                    </a:solidFill>
                    <a:latin typeface="Trebuchet MS" charset="0"/>
                    <a:ea typeface="Trebuchet MS" charset="0"/>
                    <a:cs typeface="Trebuchet MS" charset="0"/>
                  </a:rPr>
                  <a:t>2013 </a:t>
                </a:r>
                <a:endParaRPr lang="en-US" sz="1000" dirty="0">
                  <a:solidFill>
                    <a:srgbClr val="12252D"/>
                  </a:solidFill>
                  <a:latin typeface="Trebuchet MS" charset="0"/>
                  <a:ea typeface="Trebuchet MS" charset="0"/>
                  <a:cs typeface="Trebuchet MS" charset="0"/>
                </a:endParaRPr>
              </a:p>
            </p:txBody>
          </p:sp>
          <p:sp>
            <p:nvSpPr>
              <p:cNvPr id="22" name="TextBox 21"/>
              <p:cNvSpPr txBox="1"/>
              <p:nvPr/>
            </p:nvSpPr>
            <p:spPr>
              <a:xfrm>
                <a:off x="398061" y="3948433"/>
                <a:ext cx="2590801" cy="717404"/>
              </a:xfrm>
              <a:prstGeom prst="rect">
                <a:avLst/>
              </a:prstGeom>
              <a:noFill/>
            </p:spPr>
            <p:txBody>
              <a:bodyPr wrap="square" rtlCol="0">
                <a:spAutoFit/>
              </a:bodyPr>
              <a:lstStyle/>
              <a:p>
                <a:pPr marL="0"/>
                <a:r>
                  <a:rPr lang="en-US" sz="1600" b="1" dirty="0" smtClean="0">
                    <a:solidFill>
                      <a:srgbClr val="12252D"/>
                    </a:solidFill>
                    <a:latin typeface="Raleway" charset="0"/>
                    <a:ea typeface="Raleway" charset="0"/>
                    <a:cs typeface="Raleway" charset="0"/>
                  </a:rPr>
                  <a:t>Census </a:t>
                </a:r>
              </a:p>
              <a:p>
                <a:pPr marL="0"/>
                <a:r>
                  <a:rPr lang="en-US" sz="1600" b="1" dirty="0" smtClean="0">
                    <a:solidFill>
                      <a:srgbClr val="12252D"/>
                    </a:solidFill>
                    <a:latin typeface="Raleway" charset="0"/>
                    <a:ea typeface="Raleway" charset="0"/>
                    <a:cs typeface="Raleway" charset="0"/>
                  </a:rPr>
                  <a:t>Tract</a:t>
                </a:r>
                <a:endParaRPr lang="en-US" sz="1600" b="1" dirty="0">
                  <a:solidFill>
                    <a:srgbClr val="12252D"/>
                  </a:solidFill>
                  <a:latin typeface="Raleway" charset="0"/>
                  <a:ea typeface="Raleway" charset="0"/>
                  <a:cs typeface="Raleway" charset="0"/>
                </a:endParaRPr>
              </a:p>
            </p:txBody>
          </p:sp>
          <p:sp>
            <p:nvSpPr>
              <p:cNvPr id="23" name="TextBox 22"/>
              <p:cNvSpPr txBox="1"/>
              <p:nvPr/>
            </p:nvSpPr>
            <p:spPr>
              <a:xfrm>
                <a:off x="7178855" y="1001053"/>
                <a:ext cx="1652314" cy="717404"/>
              </a:xfrm>
              <a:prstGeom prst="rect">
                <a:avLst/>
              </a:prstGeom>
              <a:noFill/>
            </p:spPr>
            <p:txBody>
              <a:bodyPr wrap="none" rtlCol="0">
                <a:spAutoFit/>
              </a:bodyPr>
              <a:lstStyle/>
              <a:p>
                <a:pPr marL="0"/>
                <a:r>
                  <a:rPr lang="en-US" sz="1600" b="1" dirty="0" smtClean="0">
                    <a:solidFill>
                      <a:srgbClr val="12252D"/>
                    </a:solidFill>
                    <a:latin typeface="Trebuchet MS" charset="0"/>
                    <a:ea typeface="Trebuchet MS" charset="0"/>
                    <a:cs typeface="Trebuchet MS" charset="0"/>
                  </a:rPr>
                  <a:t>Census </a:t>
                </a:r>
              </a:p>
              <a:p>
                <a:pPr marL="0"/>
                <a:r>
                  <a:rPr lang="en-US" sz="1600" b="1" dirty="0" smtClean="0">
                    <a:solidFill>
                      <a:srgbClr val="12252D"/>
                    </a:solidFill>
                    <a:latin typeface="Trebuchet MS" charset="0"/>
                    <a:ea typeface="Trebuchet MS" charset="0"/>
                    <a:cs typeface="Trebuchet MS" charset="0"/>
                  </a:rPr>
                  <a:t>Block Group</a:t>
                </a:r>
                <a:endParaRPr lang="en-US" sz="1600" b="1" dirty="0">
                  <a:solidFill>
                    <a:srgbClr val="12252D"/>
                  </a:solidFill>
                  <a:latin typeface="Trebuchet MS" charset="0"/>
                  <a:ea typeface="Trebuchet MS" charset="0"/>
                  <a:cs typeface="Trebuchet MS" charset="0"/>
                </a:endParaRPr>
              </a:p>
            </p:txBody>
          </p:sp>
        </p:grpSp>
        <p:pic>
          <p:nvPicPr>
            <p:cNvPr id="9" name="Picture 8"/>
            <p:cNvPicPr>
              <a:picLocks noChangeAspect="1"/>
            </p:cNvPicPr>
            <p:nvPr/>
          </p:nvPicPr>
          <p:blipFill rotWithShape="1">
            <a:blip r:embed="rId5"/>
            <a:srcRect t="76074" r="69987" b="10856"/>
            <a:stretch/>
          </p:blipFill>
          <p:spPr>
            <a:xfrm>
              <a:off x="3622663" y="2053166"/>
              <a:ext cx="1623609" cy="709031"/>
            </a:xfrm>
            <a:prstGeom prst="rect">
              <a:avLst/>
            </a:prstGeom>
            <a:noFill/>
          </p:spPr>
        </p:pic>
      </p:grpSp>
    </p:spTree>
    <p:extLst>
      <p:ext uri="{BB962C8B-B14F-4D97-AF65-F5344CB8AC3E}">
        <p14:creationId xmlns:p14="http://schemas.microsoft.com/office/powerpoint/2010/main" val="71092167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2"/>
          <p:cNvSpPr txBox="1">
            <a:spLocks/>
          </p:cNvSpPr>
          <p:nvPr/>
        </p:nvSpPr>
        <p:spPr>
          <a:xfrm>
            <a:off x="0" y="326231"/>
            <a:ext cx="9144000" cy="11025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200" b="0" i="0" kern="1200">
                <a:solidFill>
                  <a:schemeClr val="tx1"/>
                </a:solidFill>
                <a:latin typeface="Helvetica"/>
                <a:ea typeface="+mj-ea"/>
                <a:cs typeface="Helvetica"/>
              </a:defRPr>
            </a:lvl1pPr>
          </a:lstStyle>
          <a:p>
            <a:r>
              <a:rPr lang="en-US" sz="3600" b="1" dirty="0">
                <a:solidFill>
                  <a:srgbClr val="12252D"/>
                </a:solidFill>
                <a:latin typeface="Raleway" charset="0"/>
                <a:ea typeface="Raleway" charset="0"/>
                <a:cs typeface="Raleway" charset="0"/>
              </a:rPr>
              <a:t>Data Science </a:t>
            </a:r>
            <a:r>
              <a:rPr lang="en-US" sz="3600" b="1" dirty="0" smtClean="0">
                <a:solidFill>
                  <a:srgbClr val="12252D"/>
                </a:solidFill>
                <a:latin typeface="Raleway" charset="0"/>
                <a:ea typeface="Raleway" charset="0"/>
                <a:cs typeface="Raleway" charset="0"/>
              </a:rPr>
              <a:t>for Public </a:t>
            </a:r>
            <a:r>
              <a:rPr lang="en-US" sz="3600" b="1" dirty="0">
                <a:solidFill>
                  <a:srgbClr val="12252D"/>
                </a:solidFill>
                <a:latin typeface="Raleway" charset="0"/>
                <a:ea typeface="Raleway" charset="0"/>
                <a:cs typeface="Raleway" charset="0"/>
              </a:rPr>
              <a:t>Good </a:t>
            </a:r>
            <a:br>
              <a:rPr lang="en-US" sz="3600" b="1" dirty="0">
                <a:solidFill>
                  <a:srgbClr val="12252D"/>
                </a:solidFill>
                <a:latin typeface="Raleway" charset="0"/>
                <a:ea typeface="Raleway" charset="0"/>
                <a:cs typeface="Raleway" charset="0"/>
              </a:rPr>
            </a:br>
            <a:r>
              <a:rPr lang="en-US" sz="3600" b="1" dirty="0">
                <a:solidFill>
                  <a:srgbClr val="5D89B4"/>
                </a:solidFill>
                <a:latin typeface="Raleway" charset="0"/>
                <a:ea typeface="Raleway" charset="0"/>
                <a:cs typeface="Raleway" charset="0"/>
              </a:rPr>
              <a:t>Summer Program</a:t>
            </a:r>
            <a:endParaRPr lang="en-US" sz="3600" dirty="0">
              <a:ea typeface="Arial Narrow"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5862" y="1556766"/>
            <a:ext cx="5952276" cy="2919984"/>
          </a:xfrm>
          <a:prstGeom prst="rect">
            <a:avLst/>
          </a:prstGeom>
        </p:spPr>
      </p:pic>
    </p:spTree>
    <p:extLst>
      <p:ext uri="{BB962C8B-B14F-4D97-AF65-F5344CB8AC3E}">
        <p14:creationId xmlns:p14="http://schemas.microsoft.com/office/powerpoint/2010/main" val="1918502651"/>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722313" y="1352550"/>
            <a:ext cx="7772400" cy="1021556"/>
          </a:xfrm>
        </p:spPr>
        <p:txBody>
          <a:bodyPr>
            <a:normAutofit/>
          </a:bodyPr>
          <a:lstStyle/>
          <a:p>
            <a:pPr algn="ctr"/>
            <a:r>
              <a:rPr lang="en-US" sz="3000" dirty="0" smtClean="0">
                <a:solidFill>
                  <a:srgbClr val="5D89B4"/>
                </a:solidFill>
                <a:latin typeface="Raleway" charset="0"/>
                <a:ea typeface="Raleway" charset="0"/>
                <a:cs typeface="Raleway" charset="0"/>
              </a:rPr>
              <a:t>Estimating employment</a:t>
            </a:r>
            <a:endParaRPr lang="en-US" sz="3000"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4442576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381000" y="30046"/>
            <a:ext cx="9144000" cy="857250"/>
          </a:xfrm>
        </p:spPr>
        <p:txBody>
          <a:bodyPr>
            <a:normAutofit/>
          </a:bodyPr>
          <a:lstStyle/>
          <a:p>
            <a:pPr algn="l"/>
            <a:r>
              <a:rPr lang="en-US" sz="3000" b="1" dirty="0" smtClean="0">
                <a:solidFill>
                  <a:srgbClr val="12252D"/>
                </a:solidFill>
                <a:latin typeface="Raleway" charset="0"/>
                <a:ea typeface="Raleway" charset="0"/>
                <a:cs typeface="Raleway" charset="0"/>
              </a:rPr>
              <a:t>Who is in working in our city during the day?</a:t>
            </a:r>
            <a:endParaRPr lang="en-US" sz="3000" b="1" dirty="0">
              <a:solidFill>
                <a:srgbClr val="12252D"/>
              </a:solidFill>
              <a:latin typeface="Raleway" charset="0"/>
              <a:ea typeface="Raleway" charset="0"/>
              <a:cs typeface="Raleway" charset="0"/>
            </a:endParaRPr>
          </a:p>
        </p:txBody>
      </p:sp>
      <p:sp>
        <p:nvSpPr>
          <p:cNvPr id="3" name="Content Placeholder 2"/>
          <p:cNvSpPr>
            <a:spLocks noGrp="1"/>
          </p:cNvSpPr>
          <p:nvPr>
            <p:ph idx="1"/>
          </p:nvPr>
        </p:nvSpPr>
        <p:spPr>
          <a:xfrm>
            <a:off x="288238" y="917342"/>
            <a:ext cx="5883962" cy="3026008"/>
          </a:xfrm>
        </p:spPr>
        <p:txBody>
          <a:bodyPr>
            <a:noAutofit/>
          </a:bodyPr>
          <a:lstStyle/>
          <a:p>
            <a:pPr marL="338138" indent="0">
              <a:lnSpc>
                <a:spcPct val="120000"/>
              </a:lnSpc>
              <a:buNone/>
            </a:pPr>
            <a:r>
              <a:rPr lang="en-US" sz="1400" dirty="0">
                <a:latin typeface="Trebuchet MS" charset="0"/>
                <a:ea typeface="Trebuchet MS" charset="0"/>
                <a:cs typeface="Trebuchet MS" charset="0"/>
              </a:rPr>
              <a:t>The Metropolitan Washington Council of Governments </a:t>
            </a:r>
            <a:r>
              <a:rPr lang="en-US" sz="1400" dirty="0" smtClean="0">
                <a:latin typeface="Trebuchet MS" charset="0"/>
                <a:ea typeface="Trebuchet MS" charset="0"/>
                <a:cs typeface="Trebuchet MS" charset="0"/>
              </a:rPr>
              <a:t>(MWCOG) apportions </a:t>
            </a:r>
            <a:r>
              <a:rPr lang="en-US" sz="1400" dirty="0">
                <a:latin typeface="Trebuchet MS" charset="0"/>
                <a:ea typeface="Trebuchet MS" charset="0"/>
                <a:cs typeface="Trebuchet MS" charset="0"/>
              </a:rPr>
              <a:t>transportation funds to the 22 local governments in </a:t>
            </a:r>
            <a:r>
              <a:rPr lang="en-US" sz="1400" dirty="0" smtClean="0">
                <a:latin typeface="Trebuchet MS" charset="0"/>
                <a:ea typeface="Trebuchet MS" charset="0"/>
                <a:cs typeface="Trebuchet MS" charset="0"/>
              </a:rPr>
              <a:t>the MWCOG </a:t>
            </a:r>
            <a:r>
              <a:rPr lang="en-US" sz="1400" dirty="0">
                <a:latin typeface="Trebuchet MS" charset="0"/>
                <a:ea typeface="Trebuchet MS" charset="0"/>
                <a:cs typeface="Trebuchet MS" charset="0"/>
              </a:rPr>
              <a:t>based on a formula that relies on the </a:t>
            </a:r>
            <a:r>
              <a:rPr lang="en-US" sz="1400" i="1" dirty="0" smtClean="0">
                <a:latin typeface="Trebuchet MS" charset="0"/>
                <a:ea typeface="Trebuchet MS" charset="0"/>
                <a:cs typeface="Trebuchet MS" charset="0"/>
              </a:rPr>
              <a:t>federal administrative </a:t>
            </a:r>
            <a:r>
              <a:rPr lang="en-US" sz="1400" i="1" dirty="0">
                <a:latin typeface="Trebuchet MS" charset="0"/>
                <a:ea typeface="Trebuchet MS" charset="0"/>
                <a:cs typeface="Trebuchet MS" charset="0"/>
              </a:rPr>
              <a:t>data </a:t>
            </a:r>
            <a:r>
              <a:rPr lang="en-US" sz="1400" i="1" dirty="0" smtClean="0">
                <a:latin typeface="Trebuchet MS" charset="0"/>
                <a:ea typeface="Trebuchet MS" charset="0"/>
                <a:cs typeface="Trebuchet MS" charset="0"/>
              </a:rPr>
              <a:t>sources</a:t>
            </a:r>
            <a:r>
              <a:rPr lang="en-US" sz="1400" dirty="0" smtClean="0">
                <a:latin typeface="Trebuchet MS" charset="0"/>
                <a:ea typeface="Trebuchet MS" charset="0"/>
                <a:cs typeface="Trebuchet MS" charset="0"/>
              </a:rPr>
              <a:t>:</a:t>
            </a:r>
          </a:p>
          <a:p>
            <a:pPr>
              <a:lnSpc>
                <a:spcPct val="120000"/>
              </a:lnSpc>
            </a:pPr>
            <a:r>
              <a:rPr lang="en-US" sz="1200" dirty="0" smtClean="0">
                <a:latin typeface="Trebuchet MS" charset="0"/>
                <a:ea typeface="Trebuchet MS" charset="0"/>
                <a:cs typeface="Trebuchet MS" charset="0"/>
              </a:rPr>
              <a:t>BLS </a:t>
            </a:r>
            <a:r>
              <a:rPr lang="en-US" sz="1200" i="1" dirty="0">
                <a:latin typeface="Trebuchet MS" charset="0"/>
                <a:ea typeface="Trebuchet MS" charset="0"/>
                <a:cs typeface="Trebuchet MS" charset="0"/>
              </a:rPr>
              <a:t>Quarterly Census for Employment and Wages (QCEW) </a:t>
            </a:r>
            <a:r>
              <a:rPr lang="en-US" sz="1200" dirty="0">
                <a:latin typeface="Trebuchet MS" charset="0"/>
                <a:ea typeface="Trebuchet MS" charset="0"/>
                <a:cs typeface="Trebuchet MS" charset="0"/>
              </a:rPr>
              <a:t>covered by unemployment </a:t>
            </a:r>
            <a:r>
              <a:rPr lang="en-US" sz="1200" dirty="0" smtClean="0">
                <a:latin typeface="Trebuchet MS" charset="0"/>
                <a:ea typeface="Trebuchet MS" charset="0"/>
                <a:cs typeface="Trebuchet MS" charset="0"/>
              </a:rPr>
              <a:t>insurance</a:t>
            </a:r>
          </a:p>
          <a:p>
            <a:pPr>
              <a:lnSpc>
                <a:spcPct val="120000"/>
              </a:lnSpc>
            </a:pPr>
            <a:r>
              <a:rPr lang="en-US" sz="1200" dirty="0" smtClean="0">
                <a:latin typeface="Trebuchet MS" charset="0"/>
                <a:ea typeface="Trebuchet MS" charset="0"/>
                <a:cs typeface="Trebuchet MS" charset="0"/>
              </a:rPr>
              <a:t>BLS </a:t>
            </a:r>
            <a:r>
              <a:rPr lang="en-US" sz="1200" i="1" dirty="0">
                <a:latin typeface="Trebuchet MS" charset="0"/>
                <a:ea typeface="Trebuchet MS" charset="0"/>
                <a:cs typeface="Trebuchet MS" charset="0"/>
              </a:rPr>
              <a:t>Current Employment Survey </a:t>
            </a:r>
            <a:r>
              <a:rPr lang="en-US" sz="1200" dirty="0">
                <a:latin typeface="Trebuchet MS" charset="0"/>
                <a:ea typeface="Trebuchet MS" charset="0"/>
                <a:cs typeface="Trebuchet MS" charset="0"/>
              </a:rPr>
              <a:t>for employment </a:t>
            </a:r>
            <a:r>
              <a:rPr lang="en-US" sz="1200" dirty="0" smtClean="0">
                <a:latin typeface="Trebuchet MS" charset="0"/>
                <a:ea typeface="Trebuchet MS" charset="0"/>
                <a:cs typeface="Trebuchet MS" charset="0"/>
              </a:rPr>
              <a:t/>
            </a:r>
            <a:br>
              <a:rPr lang="en-US" sz="1200" dirty="0" smtClean="0">
                <a:latin typeface="Trebuchet MS" charset="0"/>
                <a:ea typeface="Trebuchet MS" charset="0"/>
                <a:cs typeface="Trebuchet MS" charset="0"/>
              </a:rPr>
            </a:br>
            <a:r>
              <a:rPr lang="en-US" sz="1200" dirty="0" smtClean="0">
                <a:latin typeface="Trebuchet MS" charset="0"/>
                <a:ea typeface="Trebuchet MS" charset="0"/>
                <a:cs typeface="Trebuchet MS" charset="0"/>
              </a:rPr>
              <a:t>not </a:t>
            </a:r>
            <a:r>
              <a:rPr lang="en-US" sz="1200" dirty="0">
                <a:latin typeface="Trebuchet MS" charset="0"/>
                <a:ea typeface="Trebuchet MS" charset="0"/>
                <a:cs typeface="Trebuchet MS" charset="0"/>
              </a:rPr>
              <a:t>covered by unemployment </a:t>
            </a:r>
            <a:r>
              <a:rPr lang="en-US" sz="1200" dirty="0" smtClean="0">
                <a:latin typeface="Trebuchet MS" charset="0"/>
                <a:ea typeface="Trebuchet MS" charset="0"/>
                <a:cs typeface="Trebuchet MS" charset="0"/>
              </a:rPr>
              <a:t>insurance</a:t>
            </a:r>
          </a:p>
          <a:p>
            <a:pPr>
              <a:lnSpc>
                <a:spcPct val="120000"/>
              </a:lnSpc>
            </a:pPr>
            <a:r>
              <a:rPr lang="en-US" sz="1200" dirty="0" smtClean="0">
                <a:latin typeface="Trebuchet MS" charset="0"/>
                <a:ea typeface="Trebuchet MS" charset="0"/>
                <a:cs typeface="Trebuchet MS" charset="0"/>
              </a:rPr>
              <a:t>CENSUS </a:t>
            </a:r>
            <a:r>
              <a:rPr lang="en-US" sz="1200" i="1" dirty="0">
                <a:latin typeface="Trebuchet MS" charset="0"/>
                <a:ea typeface="Trebuchet MS" charset="0"/>
                <a:cs typeface="Trebuchet MS" charset="0"/>
              </a:rPr>
              <a:t>American Community Survey </a:t>
            </a:r>
            <a:r>
              <a:rPr lang="en-US" sz="1200" dirty="0">
                <a:latin typeface="Trebuchet MS" charset="0"/>
                <a:ea typeface="Trebuchet MS" charset="0"/>
                <a:cs typeface="Trebuchet MS" charset="0"/>
              </a:rPr>
              <a:t>for self-employed and unpaid family </a:t>
            </a:r>
            <a:r>
              <a:rPr lang="en-US" sz="1200" dirty="0" smtClean="0">
                <a:latin typeface="Trebuchet MS" charset="0"/>
                <a:ea typeface="Trebuchet MS" charset="0"/>
                <a:cs typeface="Trebuchet MS" charset="0"/>
              </a:rPr>
              <a:t>workers</a:t>
            </a:r>
          </a:p>
          <a:p>
            <a:pPr>
              <a:lnSpc>
                <a:spcPct val="120000"/>
              </a:lnSpc>
            </a:pPr>
            <a:r>
              <a:rPr lang="en-US" sz="1200" dirty="0" smtClean="0">
                <a:latin typeface="Trebuchet MS" charset="0"/>
                <a:ea typeface="Trebuchet MS" charset="0"/>
                <a:cs typeface="Trebuchet MS" charset="0"/>
              </a:rPr>
              <a:t>DoD </a:t>
            </a:r>
            <a:r>
              <a:rPr lang="en-US" sz="1200" i="1" dirty="0">
                <a:latin typeface="Trebuchet MS" charset="0"/>
                <a:ea typeface="Trebuchet MS" charset="0"/>
                <a:cs typeface="Trebuchet MS" charset="0"/>
              </a:rPr>
              <a:t>Base Structure Reports (BSR) </a:t>
            </a:r>
            <a:r>
              <a:rPr lang="en-US" sz="1200" dirty="0">
                <a:latin typeface="Trebuchet MS" charset="0"/>
                <a:ea typeface="Trebuchet MS" charset="0"/>
                <a:cs typeface="Trebuchet MS" charset="0"/>
              </a:rPr>
              <a:t>for the active duty military personnel</a:t>
            </a:r>
          </a:p>
          <a:p>
            <a:pPr marL="338138" indent="0">
              <a:buNone/>
            </a:pPr>
            <a:endParaRPr lang="en-US" sz="1400" dirty="0">
              <a:latin typeface="Trebuchet MS" charset="0"/>
              <a:ea typeface="Trebuchet MS" charset="0"/>
              <a:cs typeface="Trebuchet MS"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72200" y="857250"/>
            <a:ext cx="2281856" cy="3314700"/>
          </a:xfrm>
          <a:prstGeom prst="rect">
            <a:avLst/>
          </a:prstGeom>
        </p:spPr>
      </p:pic>
      <p:sp>
        <p:nvSpPr>
          <p:cNvPr id="5" name="TextBox 4"/>
          <p:cNvSpPr txBox="1"/>
          <p:nvPr/>
        </p:nvSpPr>
        <p:spPr>
          <a:xfrm>
            <a:off x="6400800" y="4154988"/>
            <a:ext cx="2286000" cy="246221"/>
          </a:xfrm>
          <a:prstGeom prst="rect">
            <a:avLst/>
          </a:prstGeom>
          <a:noFill/>
        </p:spPr>
        <p:txBody>
          <a:bodyPr wrap="square" rtlCol="0">
            <a:spAutoFit/>
          </a:bodyPr>
          <a:lstStyle/>
          <a:p>
            <a:pPr algn="ctr"/>
            <a:r>
              <a:rPr lang="en-US" sz="1000" dirty="0" smtClean="0">
                <a:latin typeface="Trebuchet MS" charset="0"/>
                <a:ea typeface="Trebuchet MS" charset="0"/>
                <a:cs typeface="Trebuchet MS" charset="0"/>
              </a:rPr>
              <a:t>Figure from: </a:t>
            </a:r>
            <a:r>
              <a:rPr lang="en-US" sz="1000" dirty="0" err="1" smtClean="0">
                <a:latin typeface="Trebuchet MS" charset="0"/>
                <a:ea typeface="Trebuchet MS" charset="0"/>
                <a:cs typeface="Trebuchet MS" charset="0"/>
              </a:rPr>
              <a:t>www.mwcog.org</a:t>
            </a:r>
            <a:r>
              <a:rPr lang="en-US" sz="1000" dirty="0">
                <a:latin typeface="Trebuchet MS" charset="0"/>
                <a:ea typeface="Trebuchet MS" charset="0"/>
                <a:cs typeface="Trebuchet MS" charset="0"/>
              </a:rPr>
              <a:t>/</a:t>
            </a:r>
          </a:p>
        </p:txBody>
      </p:sp>
    </p:spTree>
    <p:extLst>
      <p:ext uri="{BB962C8B-B14F-4D97-AF65-F5344CB8AC3E}">
        <p14:creationId xmlns:p14="http://schemas.microsoft.com/office/powerpoint/2010/main" val="630947228"/>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pic>
        <p:nvPicPr>
          <p:cNvPr id="3" name="Picture 2"/>
          <p:cNvPicPr>
            <a:picLocks noChangeAspect="1"/>
          </p:cNvPicPr>
          <p:nvPr/>
        </p:nvPicPr>
        <p:blipFill>
          <a:blip r:embed="rId4"/>
          <a:stretch>
            <a:fillRect/>
          </a:stretch>
        </p:blipFill>
        <p:spPr>
          <a:xfrm>
            <a:off x="14480649" y="24367363"/>
            <a:ext cx="18739123" cy="1249274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79944" y="971550"/>
            <a:ext cx="3884935" cy="2590800"/>
          </a:xfrm>
          <a:prstGeom prst="rect">
            <a:avLst/>
          </a:prstGeom>
          <a:ln w="28575" cmpd="sng">
            <a:solidFill>
              <a:srgbClr val="000000"/>
            </a:solidFill>
          </a:ln>
          <a:effectLst>
            <a:outerShdw blurRad="50800" dist="38100" dir="2700000" algn="tl" rotWithShape="0">
              <a:srgbClr val="000000">
                <a:alpha val="43000"/>
              </a:srgbClr>
            </a:outerShdw>
          </a:effectLst>
        </p:spPr>
      </p:pic>
      <p:sp>
        <p:nvSpPr>
          <p:cNvPr id="6" name="TextBox 5"/>
          <p:cNvSpPr txBox="1"/>
          <p:nvPr/>
        </p:nvSpPr>
        <p:spPr>
          <a:xfrm>
            <a:off x="487048" y="852382"/>
            <a:ext cx="4038600" cy="3170099"/>
          </a:xfrm>
          <a:prstGeom prst="rect">
            <a:avLst/>
          </a:prstGeom>
          <a:noFill/>
        </p:spPr>
        <p:txBody>
          <a:bodyPr wrap="square" rtlCol="0">
            <a:spAutoFit/>
          </a:bodyPr>
          <a:lstStyle/>
          <a:p>
            <a:r>
              <a:rPr lang="en-US" sz="1600" b="1" dirty="0" smtClean="0">
                <a:solidFill>
                  <a:srgbClr val="12252D"/>
                </a:solidFill>
                <a:latin typeface="Trebuchet MS" charset="0"/>
                <a:ea typeface="Trebuchet MS" charset="0"/>
                <a:cs typeface="Trebuchet MS" charset="0"/>
              </a:rPr>
              <a:t>Building water usage:  </a:t>
            </a:r>
            <a:r>
              <a:rPr lang="en-US" sz="1600" dirty="0" smtClean="0">
                <a:solidFill>
                  <a:srgbClr val="12252D"/>
                </a:solidFill>
                <a:latin typeface="Trebuchet MS" charset="0"/>
                <a:ea typeface="Trebuchet MS" charset="0"/>
                <a:cs typeface="Trebuchet MS" charset="0"/>
              </a:rPr>
              <a:t>restrooms, landscaping, kitchens, cooling, laundry</a:t>
            </a:r>
          </a:p>
          <a:p>
            <a:r>
              <a:rPr lang="en-US" sz="1600" b="1" dirty="0" smtClean="0">
                <a:solidFill>
                  <a:srgbClr val="12252D"/>
                </a:solidFill>
                <a:latin typeface="Trebuchet MS" charset="0"/>
                <a:ea typeface="Trebuchet MS" charset="0"/>
                <a:cs typeface="Trebuchet MS" charset="0"/>
              </a:rPr>
              <a:t>Assumptions: </a:t>
            </a:r>
            <a:r>
              <a:rPr lang="en-US" sz="1600" dirty="0" smtClean="0">
                <a:solidFill>
                  <a:srgbClr val="12252D"/>
                </a:solidFill>
                <a:latin typeface="Trebuchet MS" charset="0"/>
                <a:ea typeface="Trebuchet MS" charset="0"/>
                <a:cs typeface="Trebuchet MS" charset="0"/>
              </a:rPr>
              <a:t>office only, no laundry; </a:t>
            </a:r>
            <a:br>
              <a:rPr lang="en-US" sz="1600" dirty="0" smtClean="0">
                <a:solidFill>
                  <a:srgbClr val="12252D"/>
                </a:solidFill>
                <a:latin typeface="Trebuchet MS" charset="0"/>
                <a:ea typeface="Trebuchet MS" charset="0"/>
                <a:cs typeface="Trebuchet MS" charset="0"/>
              </a:rPr>
            </a:br>
            <a:r>
              <a:rPr lang="en-US" sz="1600" dirty="0" smtClean="0">
                <a:solidFill>
                  <a:srgbClr val="12252D"/>
                </a:solidFill>
                <a:latin typeface="Trebuchet MS" charset="0"/>
                <a:ea typeface="Trebuchet MS" charset="0"/>
                <a:cs typeface="Trebuchet MS" charset="0"/>
              </a:rPr>
              <a:t>no landscaping; constant cooling T</a:t>
            </a:r>
            <a:r>
              <a:rPr lang="en-US" sz="1600" baseline="30000" dirty="0" smtClean="0">
                <a:solidFill>
                  <a:srgbClr val="12252D"/>
                </a:solidFill>
                <a:latin typeface="Trebuchet MS" charset="0"/>
                <a:ea typeface="Trebuchet MS" charset="0"/>
                <a:cs typeface="Trebuchet MS" charset="0"/>
              </a:rPr>
              <a:t>∘</a:t>
            </a:r>
            <a:r>
              <a:rPr lang="en-US" sz="1600" dirty="0" smtClean="0">
                <a:solidFill>
                  <a:srgbClr val="12252D"/>
                </a:solidFill>
                <a:latin typeface="Trebuchet MS" charset="0"/>
                <a:ea typeface="Trebuchet MS" charset="0"/>
                <a:cs typeface="Trebuchet MS" charset="0"/>
              </a:rPr>
              <a:t> 24/7</a:t>
            </a:r>
          </a:p>
          <a:p>
            <a:endParaRPr lang="en-US" sz="1600" dirty="0" smtClean="0">
              <a:solidFill>
                <a:srgbClr val="12252D"/>
              </a:solidFill>
              <a:latin typeface="Trebuchet MS" charset="0"/>
              <a:ea typeface="Trebuchet MS" charset="0"/>
              <a:cs typeface="Trebuchet MS" charset="0"/>
            </a:endParaRPr>
          </a:p>
          <a:p>
            <a:pPr marL="234950" indent="-234950">
              <a:buAutoNum type="arabicPeriod"/>
            </a:pPr>
            <a:r>
              <a:rPr lang="en-US" sz="1300" dirty="0" smtClean="0">
                <a:solidFill>
                  <a:srgbClr val="12252D"/>
                </a:solidFill>
                <a:latin typeface="Trebuchet MS" charset="0"/>
                <a:ea typeface="Trebuchet MS" charset="0"/>
                <a:cs typeface="Trebuchet MS" charset="0"/>
              </a:rPr>
              <a:t>Use the model to calculate the min/max water usage due to cooling and subtract from total water usage</a:t>
            </a:r>
          </a:p>
          <a:p>
            <a:pPr marL="234950" indent="-234950">
              <a:buAutoNum type="arabicPeriod"/>
            </a:pPr>
            <a:r>
              <a:rPr lang="en-US" sz="1300" dirty="0" smtClean="0">
                <a:solidFill>
                  <a:srgbClr val="12252D"/>
                </a:solidFill>
                <a:latin typeface="Trebuchet MS" charset="0"/>
                <a:ea typeface="Trebuchet MS" charset="0"/>
                <a:cs typeface="Trebuchet MS" charset="0"/>
              </a:rPr>
              <a:t>Model water usage as a function of </a:t>
            </a:r>
            <a:br>
              <a:rPr lang="en-US" sz="1300" dirty="0" smtClean="0">
                <a:solidFill>
                  <a:srgbClr val="12252D"/>
                </a:solidFill>
                <a:latin typeface="Trebuchet MS" charset="0"/>
                <a:ea typeface="Trebuchet MS" charset="0"/>
                <a:cs typeface="Trebuchet MS" charset="0"/>
              </a:rPr>
            </a:br>
            <a:r>
              <a:rPr lang="en-US" sz="1300" dirty="0" smtClean="0">
                <a:solidFill>
                  <a:srgbClr val="12252D"/>
                </a:solidFill>
                <a:latin typeface="Trebuchet MS" charset="0"/>
                <a:ea typeface="Trebuchet MS" charset="0"/>
                <a:cs typeface="Trebuchet MS" charset="0"/>
              </a:rPr>
              <a:t>cooling degree days</a:t>
            </a:r>
          </a:p>
          <a:p>
            <a:pPr marL="234950" indent="-234950">
              <a:buFontTx/>
              <a:buAutoNum type="arabicPeriod"/>
            </a:pPr>
            <a:r>
              <a:rPr lang="en-US" sz="1300" dirty="0" smtClean="0">
                <a:solidFill>
                  <a:srgbClr val="12252D"/>
                </a:solidFill>
                <a:latin typeface="Trebuchet MS" charset="0"/>
                <a:ea typeface="Trebuchet MS" charset="0"/>
                <a:cs typeface="Trebuchet MS" charset="0"/>
              </a:rPr>
              <a:t>Estimate </a:t>
            </a:r>
            <a:r>
              <a:rPr lang="en-US" sz="1300" dirty="0">
                <a:solidFill>
                  <a:srgbClr val="12252D"/>
                </a:solidFill>
                <a:latin typeface="Trebuchet MS" charset="0"/>
                <a:ea typeface="Trebuchet MS" charset="0"/>
                <a:cs typeface="Trebuchet MS" charset="0"/>
              </a:rPr>
              <a:t>the water usage per male/female employee and visitor, estimate the mean, min.</a:t>
            </a:r>
            <a:r>
              <a:rPr lang="en-US" sz="1300" dirty="0" smtClean="0">
                <a:solidFill>
                  <a:srgbClr val="12252D"/>
                </a:solidFill>
                <a:latin typeface="Trebuchet MS" charset="0"/>
                <a:ea typeface="Trebuchet MS" charset="0"/>
                <a:cs typeface="Trebuchet MS" charset="0"/>
              </a:rPr>
              <a:t>, and </a:t>
            </a:r>
            <a:r>
              <a:rPr lang="en-US" sz="1300" dirty="0">
                <a:solidFill>
                  <a:srgbClr val="12252D"/>
                </a:solidFill>
                <a:latin typeface="Trebuchet MS" charset="0"/>
                <a:ea typeface="Trebuchet MS" charset="0"/>
                <a:cs typeface="Trebuchet MS" charset="0"/>
              </a:rPr>
              <a:t>max. </a:t>
            </a:r>
            <a:r>
              <a:rPr lang="en-US" sz="1300" dirty="0" smtClean="0">
                <a:solidFill>
                  <a:srgbClr val="12252D"/>
                </a:solidFill>
                <a:latin typeface="Trebuchet MS" charset="0"/>
                <a:ea typeface="Trebuchet MS" charset="0"/>
                <a:cs typeface="Trebuchet MS" charset="0"/>
              </a:rPr>
              <a:t>occupancy</a:t>
            </a:r>
            <a:endParaRPr lang="en-US" sz="1300" dirty="0">
              <a:solidFill>
                <a:srgbClr val="12252D"/>
              </a:solidFill>
              <a:latin typeface="Trebuchet MS" charset="0"/>
              <a:ea typeface="Trebuchet MS" charset="0"/>
              <a:cs typeface="Trebuchet MS" charset="0"/>
            </a:endParaRPr>
          </a:p>
          <a:p>
            <a:pPr marL="234950" indent="-234950">
              <a:buAutoNum type="arabicPeriod"/>
            </a:pPr>
            <a:endParaRPr lang="en-US" sz="1600" dirty="0">
              <a:solidFill>
                <a:srgbClr val="12252D"/>
              </a:solidFill>
              <a:latin typeface="Trebuchet MS" charset="0"/>
              <a:ea typeface="Trebuchet MS" charset="0"/>
              <a:cs typeface="Trebuchet MS" charset="0"/>
            </a:endParaRPr>
          </a:p>
        </p:txBody>
      </p:sp>
      <p:sp>
        <p:nvSpPr>
          <p:cNvPr id="4" name="TextBox 3"/>
          <p:cNvSpPr txBox="1"/>
          <p:nvPr/>
        </p:nvSpPr>
        <p:spPr>
          <a:xfrm>
            <a:off x="4724400" y="3638550"/>
            <a:ext cx="3810000" cy="276999"/>
          </a:xfrm>
          <a:prstGeom prst="rect">
            <a:avLst/>
          </a:prstGeom>
          <a:noFill/>
        </p:spPr>
        <p:txBody>
          <a:bodyPr wrap="square" rtlCol="0">
            <a:spAutoFit/>
          </a:bodyPr>
          <a:lstStyle/>
          <a:p>
            <a:pPr algn="ctr"/>
            <a:r>
              <a:rPr lang="en-US" sz="1200" dirty="0" smtClean="0">
                <a:latin typeface="Trebuchet MS" charset="0"/>
                <a:ea typeface="Trebuchet MS" charset="0"/>
                <a:cs typeface="Trebuchet MS" charset="0"/>
              </a:rPr>
              <a:t>Monthly water usage for 3 different buildings types</a:t>
            </a:r>
            <a:endParaRPr lang="en-US" sz="1200" dirty="0">
              <a:latin typeface="Trebuchet MS" charset="0"/>
              <a:ea typeface="Trebuchet MS" charset="0"/>
              <a:cs typeface="Trebuchet MS" charset="0"/>
            </a:endParaRPr>
          </a:p>
        </p:txBody>
      </p:sp>
      <p:sp>
        <p:nvSpPr>
          <p:cNvPr id="8" name="TextBox 7"/>
          <p:cNvSpPr txBox="1"/>
          <p:nvPr/>
        </p:nvSpPr>
        <p:spPr>
          <a:xfrm>
            <a:off x="-1" y="4129414"/>
            <a:ext cx="9143999" cy="338554"/>
          </a:xfrm>
          <a:prstGeom prst="rect">
            <a:avLst/>
          </a:prstGeom>
          <a:noFill/>
        </p:spPr>
        <p:txBody>
          <a:bodyPr wrap="square" rtlCol="0">
            <a:spAutoFit/>
          </a:bodyPr>
          <a:lstStyle/>
          <a:p>
            <a:pPr algn="ctr"/>
            <a:r>
              <a:rPr lang="en-US" sz="1600" b="1" dirty="0" smtClean="0">
                <a:latin typeface="Trebuchet MS" charset="0"/>
                <a:ea typeface="Trebuchet MS" charset="0"/>
                <a:cs typeface="Trebuchet MS" charset="0"/>
              </a:rPr>
              <a:t>Example:  QCEW=135, Mean Water Estimate=124 (30, 218)</a:t>
            </a:r>
            <a:endParaRPr lang="en-US" sz="1600" b="1" dirty="0">
              <a:latin typeface="Trebuchet MS" charset="0"/>
              <a:ea typeface="Trebuchet MS" charset="0"/>
              <a:cs typeface="Trebuchet MS" charset="0"/>
            </a:endParaRPr>
          </a:p>
        </p:txBody>
      </p:sp>
      <p:sp>
        <p:nvSpPr>
          <p:cNvPr id="10" name="Title 9"/>
          <p:cNvSpPr>
            <a:spLocks noGrp="1"/>
          </p:cNvSpPr>
          <p:nvPr>
            <p:ph type="title"/>
          </p:nvPr>
        </p:nvSpPr>
        <p:spPr>
          <a:xfrm>
            <a:off x="397504" y="128653"/>
            <a:ext cx="8564880" cy="857250"/>
          </a:xfrm>
        </p:spPr>
        <p:txBody>
          <a:bodyPr>
            <a:noAutofit/>
          </a:bodyPr>
          <a:lstStyle/>
          <a:p>
            <a:pPr algn="l">
              <a:lnSpc>
                <a:spcPct val="90000"/>
              </a:lnSpc>
            </a:pPr>
            <a:r>
              <a:rPr lang="en-US" sz="2100" b="1" dirty="0">
                <a:solidFill>
                  <a:srgbClr val="12252D"/>
                </a:solidFill>
                <a:latin typeface="Raleway" charset="0"/>
                <a:ea typeface="Raleway" charset="0"/>
                <a:cs typeface="Raleway" charset="0"/>
              </a:rPr>
              <a:t>Surrogate </a:t>
            </a:r>
            <a:r>
              <a:rPr lang="en-US" sz="2100" b="1" dirty="0" smtClean="0">
                <a:solidFill>
                  <a:srgbClr val="12252D"/>
                </a:solidFill>
                <a:latin typeface="Raleway" charset="0"/>
                <a:ea typeface="Raleway" charset="0"/>
                <a:cs typeface="Raleway" charset="0"/>
              </a:rPr>
              <a:t>Data </a:t>
            </a:r>
            <a:r>
              <a:rPr lang="en-US" sz="2100" b="1" smtClean="0">
                <a:solidFill>
                  <a:srgbClr val="12252D"/>
                </a:solidFill>
                <a:latin typeface="Raleway" charset="0"/>
                <a:ea typeface="Raleway" charset="0"/>
                <a:cs typeface="Raleway" charset="0"/>
              </a:rPr>
              <a:t>Source Proof </a:t>
            </a:r>
            <a:r>
              <a:rPr lang="en-US" sz="2100" b="1">
                <a:solidFill>
                  <a:srgbClr val="12252D"/>
                </a:solidFill>
                <a:latin typeface="Raleway" charset="0"/>
                <a:ea typeface="Raleway" charset="0"/>
                <a:cs typeface="Raleway" charset="0"/>
              </a:rPr>
              <a:t>of </a:t>
            </a:r>
            <a:r>
              <a:rPr lang="en-US" sz="2100" b="1" smtClean="0">
                <a:solidFill>
                  <a:srgbClr val="12252D"/>
                </a:solidFill>
                <a:latin typeface="Raleway" charset="0"/>
                <a:ea typeface="Raleway" charset="0"/>
                <a:cs typeface="Raleway" charset="0"/>
              </a:rPr>
              <a:t>Concept</a:t>
            </a:r>
            <a:r>
              <a:rPr lang="en-US" sz="2100" b="1" dirty="0">
                <a:solidFill>
                  <a:srgbClr val="12252D"/>
                </a:solidFill>
                <a:latin typeface="Raleway" charset="0"/>
                <a:ea typeface="Raleway" charset="0"/>
                <a:cs typeface="Raleway" charset="0"/>
              </a:rPr>
              <a:t>: </a:t>
            </a:r>
            <a:r>
              <a:rPr lang="en-US" sz="2100" b="1" dirty="0" smtClean="0">
                <a:solidFill>
                  <a:srgbClr val="12252D"/>
                </a:solidFill>
                <a:latin typeface="Raleway" charset="0"/>
                <a:ea typeface="Raleway" charset="0"/>
                <a:cs typeface="Raleway" charset="0"/>
              </a:rPr>
              <a:t>Building </a:t>
            </a:r>
            <a:r>
              <a:rPr lang="en-US" sz="2100" b="1" dirty="0">
                <a:solidFill>
                  <a:srgbClr val="12252D"/>
                </a:solidFill>
                <a:latin typeface="Raleway" charset="0"/>
                <a:ea typeface="Raleway" charset="0"/>
                <a:cs typeface="Raleway" charset="0"/>
              </a:rPr>
              <a:t>Water </a:t>
            </a:r>
            <a:r>
              <a:rPr lang="en-US" sz="2100" b="1" dirty="0" smtClean="0">
                <a:solidFill>
                  <a:srgbClr val="12252D"/>
                </a:solidFill>
                <a:latin typeface="Raleway" charset="0"/>
                <a:ea typeface="Raleway" charset="0"/>
                <a:cs typeface="Raleway" charset="0"/>
              </a:rPr>
              <a:t>Usage</a:t>
            </a:r>
            <a:endParaRPr lang="en-US" sz="2100" b="1" dirty="0">
              <a:solidFill>
                <a:srgbClr val="12252D"/>
              </a:solidFill>
              <a:latin typeface="Raleway" charset="0"/>
              <a:ea typeface="Raleway" charset="0"/>
              <a:cs typeface="Raleway" charset="0"/>
            </a:endParaRPr>
          </a:p>
        </p:txBody>
      </p:sp>
    </p:spTree>
    <p:extLst>
      <p:ext uri="{BB962C8B-B14F-4D97-AF65-F5344CB8AC3E}">
        <p14:creationId xmlns:p14="http://schemas.microsoft.com/office/powerpoint/2010/main" val="1731262678"/>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199" y="56457"/>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References</a:t>
            </a:r>
            <a:endParaRPr lang="en-US" sz="3000" b="1" dirty="0">
              <a:solidFill>
                <a:srgbClr val="12252D"/>
              </a:solidFill>
              <a:latin typeface="Raleway" charset="0"/>
              <a:ea typeface="Raleway" charset="0"/>
              <a:cs typeface="Raleway" charset="0"/>
            </a:endParaRPr>
          </a:p>
        </p:txBody>
      </p:sp>
      <p:sp>
        <p:nvSpPr>
          <p:cNvPr id="3" name="Content Placeholder 2"/>
          <p:cNvSpPr>
            <a:spLocks noGrp="1"/>
          </p:cNvSpPr>
          <p:nvPr>
            <p:ph idx="1"/>
          </p:nvPr>
        </p:nvSpPr>
        <p:spPr>
          <a:xfrm>
            <a:off x="381000" y="900488"/>
            <a:ext cx="8229600" cy="3394472"/>
          </a:xfrm>
        </p:spPr>
        <p:txBody>
          <a:bodyPr>
            <a:normAutofit fontScale="47500" lnSpcReduction="20000"/>
          </a:bodyPr>
          <a:lstStyle/>
          <a:p>
            <a:pPr marL="338138" indent="0">
              <a:lnSpc>
                <a:spcPct val="120000"/>
              </a:lnSpc>
              <a:buNone/>
            </a:pPr>
            <a:r>
              <a:rPr lang="en-US" baseline="30000" dirty="0">
                <a:latin typeface="Trebuchet MS" charset="0"/>
                <a:ea typeface="Trebuchet MS" charset="0"/>
                <a:cs typeface="Trebuchet MS" charset="0"/>
              </a:rPr>
              <a:t>[1]</a:t>
            </a:r>
            <a:r>
              <a:rPr lang="en-US" b="1" dirty="0">
                <a:latin typeface="Trebuchet MS" charset="0"/>
                <a:ea typeface="Trebuchet MS" charset="0"/>
                <a:cs typeface="Trebuchet MS" charset="0"/>
              </a:rPr>
              <a:t> </a:t>
            </a:r>
            <a:r>
              <a:rPr lang="en-US" dirty="0">
                <a:latin typeface="Trebuchet MS" charset="0"/>
                <a:ea typeface="Trebuchet MS" charset="0"/>
                <a:cs typeface="Trebuchet MS" charset="0"/>
              </a:rPr>
              <a:t>Kentucky Department of Education and Kentucky Council on Postsecondary Education. (2010). </a:t>
            </a:r>
            <a:r>
              <a:rPr lang="en-US" i="1" dirty="0">
                <a:latin typeface="Trebuchet MS" charset="0"/>
                <a:ea typeface="Trebuchet MS" charset="0"/>
                <a:cs typeface="Trebuchet MS" charset="0"/>
              </a:rPr>
              <a:t>Unified Strategy for College and Career Readiness Senate Bill 1 2009</a:t>
            </a:r>
            <a:r>
              <a:rPr lang="en-US" dirty="0">
                <a:latin typeface="Trebuchet MS" charset="0"/>
                <a:ea typeface="Trebuchet MS" charset="0"/>
                <a:cs typeface="Trebuchet MS" charset="0"/>
              </a:rPr>
              <a:t>. </a:t>
            </a:r>
          </a:p>
          <a:p>
            <a:pPr marL="338138" indent="0">
              <a:lnSpc>
                <a:spcPct val="120000"/>
              </a:lnSpc>
              <a:buNone/>
            </a:pPr>
            <a:r>
              <a:rPr lang="en-US" baseline="30000" dirty="0">
                <a:latin typeface="Trebuchet MS" charset="0"/>
                <a:ea typeface="Trebuchet MS" charset="0"/>
                <a:cs typeface="Trebuchet MS" charset="0"/>
              </a:rPr>
              <a:t>[2]</a:t>
            </a:r>
            <a:r>
              <a:rPr lang="en-US" b="1" dirty="0">
                <a:latin typeface="Trebuchet MS" charset="0"/>
                <a:ea typeface="Trebuchet MS" charset="0"/>
                <a:cs typeface="Trebuchet MS" charset="0"/>
              </a:rPr>
              <a:t> </a:t>
            </a:r>
            <a:r>
              <a:rPr lang="en-US" dirty="0">
                <a:latin typeface="Trebuchet MS" charset="0"/>
                <a:ea typeface="Trebuchet MS" charset="0"/>
                <a:cs typeface="Trebuchet MS" charset="0"/>
              </a:rPr>
              <a:t>Career/College Readiness for All. (2015). </a:t>
            </a:r>
            <a:r>
              <a:rPr lang="en-US" dirty="0">
                <a:latin typeface="Trebuchet MS" charset="0"/>
                <a:ea typeface="Trebuchet MS" charset="0"/>
                <a:cs typeface="Trebuchet MS" charset="0"/>
                <a:hlinkClick r:id="rId3"/>
              </a:rPr>
              <a:t>http://education.ky.gov/educational/CCR/Pages/default.aspx</a:t>
            </a:r>
            <a:endParaRPr lang="en-US" baseline="30000" dirty="0">
              <a:latin typeface="Trebuchet MS" charset="0"/>
              <a:ea typeface="Trebuchet MS" charset="0"/>
              <a:cs typeface="Trebuchet MS" charset="0"/>
            </a:endParaRPr>
          </a:p>
          <a:p>
            <a:pPr marL="338138" indent="0">
              <a:lnSpc>
                <a:spcPct val="120000"/>
              </a:lnSpc>
              <a:buNone/>
            </a:pPr>
            <a:r>
              <a:rPr lang="en-US" baseline="30000" dirty="0">
                <a:latin typeface="Trebuchet MS" charset="0"/>
                <a:ea typeface="Trebuchet MS" charset="0"/>
                <a:cs typeface="Trebuchet MS" charset="0"/>
              </a:rPr>
              <a:t>[3]</a:t>
            </a:r>
            <a:r>
              <a:rPr lang="en-US" dirty="0">
                <a:latin typeface="Trebuchet MS" charset="0"/>
                <a:ea typeface="Trebuchet MS" charset="0"/>
                <a:cs typeface="Trebuchet MS" charset="0"/>
              </a:rPr>
              <a:t> ACT(2009). </a:t>
            </a:r>
            <a:r>
              <a:rPr lang="en-US" i="1" dirty="0">
                <a:latin typeface="Trebuchet MS" charset="0"/>
                <a:ea typeface="Trebuchet MS" charset="0"/>
                <a:cs typeface="Trebuchet MS" charset="0"/>
              </a:rPr>
              <a:t>ACT Profile Report - National: Graduating Class 2009</a:t>
            </a:r>
            <a:r>
              <a:rPr lang="en-US" dirty="0">
                <a:latin typeface="Trebuchet MS" charset="0"/>
                <a:ea typeface="Trebuchet MS" charset="0"/>
                <a:cs typeface="Trebuchet MS" charset="0"/>
              </a:rPr>
              <a:t>. Iowa City, IA.</a:t>
            </a:r>
            <a:endParaRPr lang="en-US" baseline="30000" dirty="0">
              <a:latin typeface="Trebuchet MS" charset="0"/>
              <a:ea typeface="Trebuchet MS" charset="0"/>
              <a:cs typeface="Trebuchet MS" charset="0"/>
            </a:endParaRPr>
          </a:p>
          <a:p>
            <a:pPr marL="338138" indent="0">
              <a:lnSpc>
                <a:spcPct val="120000"/>
              </a:lnSpc>
              <a:buNone/>
            </a:pPr>
            <a:r>
              <a:rPr lang="en-US" baseline="30000" dirty="0">
                <a:latin typeface="Trebuchet MS" charset="0"/>
                <a:ea typeface="Trebuchet MS" charset="0"/>
                <a:cs typeface="Trebuchet MS" charset="0"/>
              </a:rPr>
              <a:t>[4] </a:t>
            </a:r>
            <a:r>
              <a:rPr lang="en-US" dirty="0">
                <a:latin typeface="Trebuchet MS" charset="0"/>
                <a:ea typeface="Trebuchet MS" charset="0"/>
                <a:cs typeface="Trebuchet MS" charset="0"/>
              </a:rPr>
              <a:t>Peter D. Hart Research Associates. (2005). </a:t>
            </a:r>
            <a:r>
              <a:rPr lang="en-US" i="1" dirty="0">
                <a:latin typeface="Trebuchet MS" charset="0"/>
                <a:ea typeface="Trebuchet MS" charset="0"/>
                <a:cs typeface="Trebuchet MS" charset="0"/>
              </a:rPr>
              <a:t>Rising to the challenge: Are high school graduates prepared for college and work?</a:t>
            </a:r>
            <a:r>
              <a:rPr lang="en-US" dirty="0">
                <a:latin typeface="Trebuchet MS" charset="0"/>
                <a:ea typeface="Trebuchet MS" charset="0"/>
                <a:cs typeface="Trebuchet MS" charset="0"/>
              </a:rPr>
              <a:t> Washington, DC: Achieve.</a:t>
            </a:r>
            <a:endParaRPr lang="en-US" baseline="30000" dirty="0">
              <a:latin typeface="Trebuchet MS" charset="0"/>
              <a:ea typeface="Trebuchet MS" charset="0"/>
              <a:cs typeface="Trebuchet MS" charset="0"/>
            </a:endParaRPr>
          </a:p>
          <a:p>
            <a:pPr marL="338138" indent="0">
              <a:lnSpc>
                <a:spcPct val="120000"/>
              </a:lnSpc>
              <a:buNone/>
            </a:pPr>
            <a:r>
              <a:rPr lang="en-US" baseline="30000" dirty="0">
                <a:latin typeface="Trebuchet MS" charset="0"/>
                <a:ea typeface="Trebuchet MS" charset="0"/>
                <a:cs typeface="Trebuchet MS" charset="0"/>
              </a:rPr>
              <a:t>[5] </a:t>
            </a:r>
            <a:r>
              <a:rPr lang="en-US" dirty="0">
                <a:latin typeface="Trebuchet MS" charset="0"/>
                <a:ea typeface="Trebuchet MS" charset="0"/>
                <a:cs typeface="Trebuchet MS" charset="0"/>
              </a:rPr>
              <a:t>Maruyama, D. (2012). Assessing college readiness: Should we be satisfied with ACT or other threshold scores? </a:t>
            </a:r>
            <a:r>
              <a:rPr lang="en-US" i="1" dirty="0">
                <a:latin typeface="Trebuchet MS" charset="0"/>
                <a:ea typeface="Trebuchet MS" charset="0"/>
                <a:cs typeface="Trebuchet MS" charset="0"/>
              </a:rPr>
              <a:t>Educational Researcher, 41</a:t>
            </a:r>
            <a:r>
              <a:rPr lang="en-US" dirty="0">
                <a:latin typeface="Trebuchet MS" charset="0"/>
                <a:ea typeface="Trebuchet MS" charset="0"/>
                <a:cs typeface="Trebuchet MS" charset="0"/>
              </a:rPr>
              <a:t>(7), 252-261.</a:t>
            </a:r>
          </a:p>
          <a:p>
            <a:pPr marL="338138" indent="0">
              <a:lnSpc>
                <a:spcPct val="120000"/>
              </a:lnSpc>
              <a:buNone/>
            </a:pPr>
            <a:r>
              <a:rPr lang="en-US" baseline="30000" dirty="0">
                <a:latin typeface="Trebuchet MS" charset="0"/>
                <a:ea typeface="Trebuchet MS" charset="0"/>
                <a:cs typeface="Trebuchet MS" charset="0"/>
              </a:rPr>
              <a:t>[6]</a:t>
            </a:r>
            <a:r>
              <a:rPr lang="en-US" dirty="0">
                <a:latin typeface="Trebuchet MS" charset="0"/>
                <a:ea typeface="Trebuchet MS" charset="0"/>
                <a:cs typeface="Trebuchet MS" charset="0"/>
              </a:rPr>
              <a:t> </a:t>
            </a:r>
            <a:r>
              <a:rPr lang="en-US" dirty="0" err="1">
                <a:latin typeface="Trebuchet MS" charset="0"/>
                <a:ea typeface="Trebuchet MS" charset="0"/>
                <a:cs typeface="Trebuchet MS" charset="0"/>
              </a:rPr>
              <a:t>Conforti</a:t>
            </a:r>
            <a:r>
              <a:rPr lang="en-US" dirty="0">
                <a:latin typeface="Trebuchet MS" charset="0"/>
                <a:ea typeface="Trebuchet MS" charset="0"/>
                <a:cs typeface="Trebuchet MS" charset="0"/>
              </a:rPr>
              <a:t>, P. A. (2013). What is College and Career Readiness? A Summary of State Definitions. </a:t>
            </a:r>
            <a:r>
              <a:rPr lang="en-US" i="1" dirty="0">
                <a:latin typeface="Trebuchet MS" charset="0"/>
                <a:ea typeface="Trebuchet MS" charset="0"/>
                <a:cs typeface="Trebuchet MS" charset="0"/>
              </a:rPr>
              <a:t>Pearson Bulletin, 22</a:t>
            </a:r>
            <a:r>
              <a:rPr lang="en-US" dirty="0">
                <a:latin typeface="Trebuchet MS" charset="0"/>
                <a:ea typeface="Trebuchet MS" charset="0"/>
                <a:cs typeface="Trebuchet MS" charset="0"/>
              </a:rPr>
              <a:t>, 1-5.</a:t>
            </a:r>
            <a:endParaRPr lang="en-US" baseline="30000" dirty="0">
              <a:latin typeface="Trebuchet MS" charset="0"/>
              <a:ea typeface="Trebuchet MS" charset="0"/>
              <a:cs typeface="Trebuchet MS" charset="0"/>
            </a:endParaRPr>
          </a:p>
          <a:p>
            <a:pPr marL="338138" indent="0">
              <a:lnSpc>
                <a:spcPct val="120000"/>
              </a:lnSpc>
              <a:buNone/>
            </a:pPr>
            <a:r>
              <a:rPr lang="en-US" baseline="30000" dirty="0">
                <a:latin typeface="Trebuchet MS" charset="0"/>
                <a:ea typeface="Trebuchet MS" charset="0"/>
                <a:cs typeface="Trebuchet MS" charset="0"/>
              </a:rPr>
              <a:t>[7] </a:t>
            </a:r>
            <a:r>
              <a:rPr lang="en-US" dirty="0">
                <a:latin typeface="Trebuchet MS" charset="0"/>
                <a:ea typeface="Trebuchet MS" charset="0"/>
                <a:cs typeface="Trebuchet MS" charset="0"/>
              </a:rPr>
              <a:t>Bragg, D. D., &amp; Taylor, J. L. (2014). Toward College and Career Readiness: How Different Models Produce Similar Short-Term Outcomes. </a:t>
            </a:r>
            <a:r>
              <a:rPr lang="en-US" i="1" dirty="0">
                <a:latin typeface="Trebuchet MS" charset="0"/>
                <a:ea typeface="Trebuchet MS" charset="0"/>
                <a:cs typeface="Trebuchet MS" charset="0"/>
              </a:rPr>
              <a:t>American Behavioral Scientist, 58</a:t>
            </a:r>
            <a:r>
              <a:rPr lang="en-US" dirty="0">
                <a:latin typeface="Trebuchet MS" charset="0"/>
                <a:ea typeface="Trebuchet MS" charset="0"/>
                <a:cs typeface="Trebuchet MS" charset="0"/>
              </a:rPr>
              <a:t>(8), 994-1017. doi:10.1177/0002764213515231</a:t>
            </a:r>
            <a:endParaRPr lang="en-US" baseline="30000" dirty="0">
              <a:latin typeface="Trebuchet MS" charset="0"/>
              <a:ea typeface="Trebuchet MS" charset="0"/>
              <a:cs typeface="Trebuchet MS" charset="0"/>
            </a:endParaRPr>
          </a:p>
          <a:p>
            <a:pPr marL="338138" indent="0">
              <a:lnSpc>
                <a:spcPct val="120000"/>
              </a:lnSpc>
              <a:buNone/>
            </a:pPr>
            <a:endParaRPr lang="en-US" dirty="0">
              <a:latin typeface="Trebuchet MS" charset="0"/>
              <a:ea typeface="Trebuchet MS" charset="0"/>
              <a:cs typeface="Trebuchet MS" charset="0"/>
            </a:endParaRPr>
          </a:p>
        </p:txBody>
      </p:sp>
    </p:spTree>
    <p:extLst>
      <p:ext uri="{BB962C8B-B14F-4D97-AF65-F5344CB8AC3E}">
        <p14:creationId xmlns:p14="http://schemas.microsoft.com/office/powerpoint/2010/main" val="8080322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381000" y="38100"/>
            <a:ext cx="4419600" cy="857250"/>
          </a:xfrm>
        </p:spPr>
        <p:txBody>
          <a:bodyPr>
            <a:normAutofit/>
          </a:bodyPr>
          <a:lstStyle/>
          <a:p>
            <a:pPr algn="l"/>
            <a:r>
              <a:rPr lang="en-US" sz="3000" b="1" dirty="0" smtClean="0">
                <a:solidFill>
                  <a:srgbClr val="12252D"/>
                </a:solidFill>
                <a:latin typeface="Raleway" charset="0"/>
                <a:ea typeface="Raleway" charset="0"/>
                <a:cs typeface="Raleway" charset="0"/>
              </a:rPr>
              <a:t>#Hashtag Sentiments</a:t>
            </a:r>
            <a:endParaRPr lang="en-US" sz="3000" b="1" dirty="0">
              <a:solidFill>
                <a:srgbClr val="12252D"/>
              </a:solidFill>
              <a:latin typeface="Raleway" charset="0"/>
              <a:ea typeface="Raleway" charset="0"/>
              <a:cs typeface="Raleway" charset="0"/>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967849"/>
            <a:ext cx="6172200" cy="3388001"/>
          </a:xfrm>
          <a:prstGeom prst="rect">
            <a:avLst/>
          </a:prstGeom>
        </p:spPr>
      </p:pic>
      <p:sp>
        <p:nvSpPr>
          <p:cNvPr id="2" name="TextBox 1"/>
          <p:cNvSpPr txBox="1"/>
          <p:nvPr/>
        </p:nvSpPr>
        <p:spPr>
          <a:xfrm>
            <a:off x="6172200" y="1581150"/>
            <a:ext cx="2552701" cy="1600438"/>
          </a:xfrm>
          <a:prstGeom prst="rect">
            <a:avLst/>
          </a:prstGeom>
          <a:noFill/>
        </p:spPr>
        <p:txBody>
          <a:bodyPr wrap="square" rtlCol="0">
            <a:spAutoFit/>
          </a:bodyPr>
          <a:lstStyle/>
          <a:p>
            <a:r>
              <a:rPr lang="en-US" sz="1400" dirty="0">
                <a:latin typeface="Trebuchet MS"/>
                <a:cs typeface="Trebuchet MS"/>
              </a:rPr>
              <a:t>Analyzed the sentiments in the tweets that contain the 100 most frequent hashtags</a:t>
            </a:r>
            <a:r>
              <a:rPr lang="en-US" sz="1400" dirty="0" smtClean="0">
                <a:latin typeface="Trebuchet MS"/>
                <a:cs typeface="Trebuchet MS"/>
              </a:rPr>
              <a:t>.</a:t>
            </a:r>
          </a:p>
          <a:p>
            <a:endParaRPr lang="en-US" sz="1400" dirty="0">
              <a:latin typeface="Trebuchet MS"/>
              <a:cs typeface="Trebuchet MS"/>
            </a:endParaRPr>
          </a:p>
          <a:p>
            <a:pPr>
              <a:defRPr/>
            </a:pPr>
            <a:r>
              <a:rPr lang="en-US" sz="1400" dirty="0">
                <a:latin typeface="Trebuchet MS"/>
                <a:cs typeface="Trebuchet MS"/>
              </a:rPr>
              <a:t>Most hashtags are more positive than negative.</a:t>
            </a:r>
          </a:p>
          <a:p>
            <a:endParaRPr lang="en-US" sz="1400" dirty="0">
              <a:latin typeface="Gill Sans Light"/>
              <a:cs typeface="Gill Sans Light"/>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996815"/>
            <a:ext cx="533400" cy="433651"/>
          </a:xfrm>
          <a:prstGeom prst="rect">
            <a:avLst/>
          </a:prstGeom>
        </p:spPr>
      </p:pic>
    </p:spTree>
    <p:extLst>
      <p:ext uri="{BB962C8B-B14F-4D97-AF65-F5344CB8AC3E}">
        <p14:creationId xmlns:p14="http://schemas.microsoft.com/office/powerpoint/2010/main" val="3317470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pic>
        <p:nvPicPr>
          <p:cNvPr id="9" name="Picture 8"/>
          <p:cNvPicPr>
            <a:picLocks noChangeAspect="1"/>
          </p:cNvPicPr>
          <p:nvPr/>
        </p:nvPicPr>
        <p:blipFill rotWithShape="1">
          <a:blip r:embed="rId4"/>
          <a:srcRect l="80676" t="39308" r="6214" b="40549"/>
          <a:stretch/>
        </p:blipFill>
        <p:spPr>
          <a:xfrm>
            <a:off x="751611" y="1171712"/>
            <a:ext cx="2044076" cy="2305716"/>
          </a:xfrm>
          <a:prstGeom prst="rect">
            <a:avLst/>
          </a:prstGeom>
        </p:spPr>
      </p:pic>
      <p:sp>
        <p:nvSpPr>
          <p:cNvPr id="6" name="Title 5"/>
          <p:cNvSpPr>
            <a:spLocks noGrp="1"/>
          </p:cNvSpPr>
          <p:nvPr>
            <p:ph type="title"/>
          </p:nvPr>
        </p:nvSpPr>
        <p:spPr>
          <a:xfrm>
            <a:off x="361360" y="57150"/>
            <a:ext cx="7162800" cy="857250"/>
          </a:xfrm>
        </p:spPr>
        <p:txBody>
          <a:bodyPr>
            <a:normAutofit/>
          </a:bodyPr>
          <a:lstStyle/>
          <a:p>
            <a:pPr algn="l"/>
            <a:r>
              <a:rPr lang="en-US" sz="3000" b="1" dirty="0" smtClean="0">
                <a:solidFill>
                  <a:srgbClr val="12252D"/>
                </a:solidFill>
                <a:latin typeface="Raleway" charset="0"/>
                <a:ea typeface="Raleway" charset="0"/>
                <a:cs typeface="Raleway" charset="0"/>
              </a:rPr>
              <a:t>Topics by Group</a:t>
            </a:r>
            <a:endParaRPr lang="en-US" sz="3000" b="1" dirty="0">
              <a:solidFill>
                <a:srgbClr val="12252D"/>
              </a:solidFill>
              <a:latin typeface="Raleway" charset="0"/>
              <a:ea typeface="Raleway" charset="0"/>
              <a:cs typeface="Raleway" charset="0"/>
            </a:endParaRPr>
          </a:p>
        </p:txBody>
      </p:sp>
      <p:pic>
        <p:nvPicPr>
          <p:cNvPr id="8" name="Picture 7"/>
          <p:cNvPicPr>
            <a:picLocks noChangeAspect="1"/>
          </p:cNvPicPr>
          <p:nvPr/>
        </p:nvPicPr>
        <p:blipFill rotWithShape="1">
          <a:blip r:embed="rId5"/>
          <a:srcRect l="11118" r="20256"/>
          <a:stretch/>
        </p:blipFill>
        <p:spPr>
          <a:xfrm>
            <a:off x="1981200" y="1200150"/>
            <a:ext cx="3123964" cy="3342036"/>
          </a:xfrm>
          <a:prstGeom prst="rect">
            <a:avLst/>
          </a:prstGeom>
        </p:spPr>
      </p:pic>
      <p:grpSp>
        <p:nvGrpSpPr>
          <p:cNvPr id="4" name="Group 3"/>
          <p:cNvGrpSpPr/>
          <p:nvPr/>
        </p:nvGrpSpPr>
        <p:grpSpPr>
          <a:xfrm>
            <a:off x="799727" y="1269649"/>
            <a:ext cx="1562282" cy="2243102"/>
            <a:chOff x="342571" y="1056288"/>
            <a:chExt cx="1714829" cy="2462128"/>
          </a:xfrm>
        </p:grpSpPr>
        <p:sp>
          <p:nvSpPr>
            <p:cNvPr id="20" name="TextBox 19"/>
            <p:cNvSpPr txBox="1"/>
            <p:nvPr/>
          </p:nvSpPr>
          <p:spPr>
            <a:xfrm>
              <a:off x="762000" y="1428750"/>
              <a:ext cx="1143000" cy="276999"/>
            </a:xfrm>
            <a:prstGeom prst="rect">
              <a:avLst/>
            </a:prstGeom>
            <a:solidFill>
              <a:schemeClr val="bg1"/>
            </a:solidFill>
          </p:spPr>
          <p:txBody>
            <a:bodyPr wrap="square" rtlCol="0">
              <a:spAutoFit/>
            </a:bodyPr>
            <a:lstStyle/>
            <a:p>
              <a:r>
                <a:rPr lang="en-US" sz="1200" dirty="0" smtClean="0">
                  <a:latin typeface="Trebuchet MS" charset="0"/>
                </a:rPr>
                <a:t>Official Army</a:t>
              </a:r>
              <a:endParaRPr lang="en-US" sz="1200" dirty="0">
                <a:latin typeface="Trebuchet MS" charset="0"/>
              </a:endParaRPr>
            </a:p>
          </p:txBody>
        </p:sp>
        <p:sp>
          <p:nvSpPr>
            <p:cNvPr id="21" name="TextBox 20"/>
            <p:cNvSpPr txBox="1"/>
            <p:nvPr/>
          </p:nvSpPr>
          <p:spPr>
            <a:xfrm>
              <a:off x="762000" y="1761351"/>
              <a:ext cx="1143000" cy="276999"/>
            </a:xfrm>
            <a:prstGeom prst="rect">
              <a:avLst/>
            </a:prstGeom>
            <a:solidFill>
              <a:schemeClr val="bg1"/>
            </a:solidFill>
          </p:spPr>
          <p:txBody>
            <a:bodyPr wrap="square" rtlCol="0">
              <a:spAutoFit/>
            </a:bodyPr>
            <a:lstStyle/>
            <a:p>
              <a:r>
                <a:rPr lang="en-US" sz="1200" smtClean="0">
                  <a:latin typeface="Trebuchet MS" charset="0"/>
                </a:rPr>
                <a:t>Army Family</a:t>
              </a:r>
              <a:endParaRPr lang="en-US" sz="1200" dirty="0">
                <a:latin typeface="Trebuchet MS" charset="0"/>
              </a:endParaRPr>
            </a:p>
          </p:txBody>
        </p:sp>
        <p:sp>
          <p:nvSpPr>
            <p:cNvPr id="22" name="TextBox 21"/>
            <p:cNvSpPr txBox="1"/>
            <p:nvPr/>
          </p:nvSpPr>
          <p:spPr>
            <a:xfrm>
              <a:off x="762000" y="2114550"/>
              <a:ext cx="1295400" cy="276999"/>
            </a:xfrm>
            <a:prstGeom prst="rect">
              <a:avLst/>
            </a:prstGeom>
            <a:solidFill>
              <a:schemeClr val="bg1"/>
            </a:solidFill>
          </p:spPr>
          <p:txBody>
            <a:bodyPr wrap="square" rtlCol="0">
              <a:spAutoFit/>
            </a:bodyPr>
            <a:lstStyle/>
            <a:p>
              <a:r>
                <a:rPr lang="en-US" sz="1200" smtClean="0">
                  <a:latin typeface="Trebuchet MS" charset="0"/>
                </a:rPr>
                <a:t>Military Family</a:t>
              </a:r>
              <a:endParaRPr lang="en-US" sz="1200" dirty="0">
                <a:latin typeface="Trebuchet MS" charset="0"/>
              </a:endParaRPr>
            </a:p>
          </p:txBody>
        </p:sp>
        <p:sp>
          <p:nvSpPr>
            <p:cNvPr id="23" name="TextBox 22"/>
            <p:cNvSpPr txBox="1"/>
            <p:nvPr/>
          </p:nvSpPr>
          <p:spPr>
            <a:xfrm>
              <a:off x="762000" y="2447151"/>
              <a:ext cx="1295400" cy="276999"/>
            </a:xfrm>
            <a:prstGeom prst="rect">
              <a:avLst/>
            </a:prstGeom>
            <a:solidFill>
              <a:schemeClr val="bg1"/>
            </a:solidFill>
          </p:spPr>
          <p:txBody>
            <a:bodyPr wrap="square" rtlCol="0">
              <a:spAutoFit/>
            </a:bodyPr>
            <a:lstStyle/>
            <a:p>
              <a:r>
                <a:rPr lang="en-US" sz="1200" dirty="0" smtClean="0">
                  <a:latin typeface="Trebuchet MS" charset="0"/>
                </a:rPr>
                <a:t>Unofficial Army</a:t>
              </a:r>
              <a:endParaRPr lang="en-US" sz="1200" dirty="0">
                <a:latin typeface="Trebuchet MS" charset="0"/>
              </a:endParaRPr>
            </a:p>
          </p:txBody>
        </p:sp>
        <p:sp>
          <p:nvSpPr>
            <p:cNvPr id="24" name="TextBox 23"/>
            <p:cNvSpPr txBox="1"/>
            <p:nvPr/>
          </p:nvSpPr>
          <p:spPr>
            <a:xfrm>
              <a:off x="762000" y="2751951"/>
              <a:ext cx="990600" cy="276999"/>
            </a:xfrm>
            <a:prstGeom prst="rect">
              <a:avLst/>
            </a:prstGeom>
            <a:solidFill>
              <a:schemeClr val="bg1"/>
            </a:solidFill>
          </p:spPr>
          <p:txBody>
            <a:bodyPr wrap="square" rtlCol="0">
              <a:spAutoFit/>
            </a:bodyPr>
            <a:lstStyle/>
            <a:p>
              <a:r>
                <a:rPr lang="en-US" sz="1200" dirty="0" smtClean="0">
                  <a:latin typeface="Trebuchet MS" charset="0"/>
                </a:rPr>
                <a:t>Army Bases</a:t>
              </a:r>
              <a:endParaRPr lang="en-US" sz="1200" dirty="0">
                <a:latin typeface="Trebuchet MS" charset="0"/>
              </a:endParaRPr>
            </a:p>
          </p:txBody>
        </p:sp>
        <p:sp>
          <p:nvSpPr>
            <p:cNvPr id="25" name="TextBox 24"/>
            <p:cNvSpPr txBox="1"/>
            <p:nvPr/>
          </p:nvSpPr>
          <p:spPr>
            <a:xfrm>
              <a:off x="762000" y="3056751"/>
              <a:ext cx="914400" cy="461665"/>
            </a:xfrm>
            <a:prstGeom prst="rect">
              <a:avLst/>
            </a:prstGeom>
            <a:solidFill>
              <a:schemeClr val="bg1"/>
            </a:solidFill>
          </p:spPr>
          <p:txBody>
            <a:bodyPr wrap="square" rtlCol="0">
              <a:spAutoFit/>
            </a:bodyPr>
            <a:lstStyle/>
            <a:p>
              <a:r>
                <a:rPr lang="en-US" sz="1200" dirty="0" smtClean="0">
                  <a:latin typeface="Trebuchet MS" charset="0"/>
                </a:rPr>
                <a:t>Unofficial Military</a:t>
              </a:r>
              <a:endParaRPr lang="en-US" sz="1200" dirty="0">
                <a:latin typeface="Trebuchet MS" charset="0"/>
              </a:endParaRPr>
            </a:p>
          </p:txBody>
        </p:sp>
        <p:sp>
          <p:nvSpPr>
            <p:cNvPr id="26" name="TextBox 25"/>
            <p:cNvSpPr txBox="1"/>
            <p:nvPr/>
          </p:nvSpPr>
          <p:spPr>
            <a:xfrm>
              <a:off x="342571" y="1056288"/>
              <a:ext cx="886327" cy="307777"/>
            </a:xfrm>
            <a:prstGeom prst="rect">
              <a:avLst/>
            </a:prstGeom>
            <a:solidFill>
              <a:schemeClr val="bg1"/>
            </a:solidFill>
          </p:spPr>
          <p:txBody>
            <a:bodyPr wrap="square" rtlCol="0">
              <a:spAutoFit/>
            </a:bodyPr>
            <a:lstStyle/>
            <a:p>
              <a:r>
                <a:rPr lang="en-US" sz="1400" dirty="0" smtClean="0">
                  <a:latin typeface="Trebuchet MS" charset="0"/>
                </a:rPr>
                <a:t>Groups</a:t>
              </a:r>
              <a:endParaRPr lang="en-US" sz="1400" dirty="0">
                <a:latin typeface="Trebuchet MS" charset="0"/>
              </a:endParaRPr>
            </a:p>
          </p:txBody>
        </p:sp>
      </p:grpSp>
      <p:sp>
        <p:nvSpPr>
          <p:cNvPr id="5" name="TextBox 4"/>
          <p:cNvSpPr txBox="1"/>
          <p:nvPr/>
        </p:nvSpPr>
        <p:spPr>
          <a:xfrm>
            <a:off x="4974133" y="1445140"/>
            <a:ext cx="3636468" cy="2462213"/>
          </a:xfrm>
          <a:prstGeom prst="rect">
            <a:avLst/>
          </a:prstGeom>
          <a:noFill/>
        </p:spPr>
        <p:txBody>
          <a:bodyPr wrap="square" rtlCol="0">
            <a:spAutoFit/>
          </a:bodyPr>
          <a:lstStyle/>
          <a:p>
            <a:r>
              <a:rPr lang="en-US" sz="1400" dirty="0" smtClean="0">
                <a:latin typeface="Trebuchet MS"/>
                <a:cs typeface="Trebuchet MS"/>
              </a:rPr>
              <a:t>The </a:t>
            </a:r>
            <a:r>
              <a:rPr lang="en-US" sz="1400" dirty="0">
                <a:latin typeface="Trebuchet MS"/>
                <a:cs typeface="Trebuchet MS"/>
              </a:rPr>
              <a:t>fraction of word frequencies over the total number of words in the comments is </a:t>
            </a:r>
            <a:r>
              <a:rPr lang="en-US" sz="1400" dirty="0" smtClean="0">
                <a:latin typeface="Trebuchet MS"/>
                <a:cs typeface="Trebuchet MS"/>
              </a:rPr>
              <a:t>calculated for each group.</a:t>
            </a:r>
          </a:p>
          <a:p>
            <a:endParaRPr lang="en-US" sz="1400" dirty="0" smtClean="0">
              <a:latin typeface="Trebuchet MS"/>
              <a:cs typeface="Trebuchet MS"/>
            </a:endParaRPr>
          </a:p>
          <a:p>
            <a:r>
              <a:rPr lang="en-US" sz="1400" dirty="0">
                <a:latin typeface="Trebuchet MS" charset="0"/>
                <a:ea typeface="Trebuchet MS" charset="0"/>
                <a:cs typeface="Trebuchet MS" charset="0"/>
              </a:rPr>
              <a:t>Certain words are used much more frequently in particular groups of pages (e.g., “troops” most used on Military Family pages, “join” most used on Official Army pages).</a:t>
            </a:r>
          </a:p>
          <a:p>
            <a:endParaRPr lang="en-US" sz="1400" dirty="0">
              <a:latin typeface="Trebuchet MS"/>
              <a:cs typeface="Trebuchet MS"/>
            </a:endParaRPr>
          </a:p>
          <a:p>
            <a:endParaRPr lang="en-US" sz="1400" dirty="0">
              <a:latin typeface="Gill Sans Light"/>
              <a:cs typeface="Gill Sans Light"/>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4367" y="971550"/>
            <a:ext cx="422033" cy="422033"/>
          </a:xfrm>
          <a:prstGeom prst="rect">
            <a:avLst/>
          </a:prstGeom>
        </p:spPr>
      </p:pic>
    </p:spTree>
    <p:extLst>
      <p:ext uri="{BB962C8B-B14F-4D97-AF65-F5344CB8AC3E}">
        <p14:creationId xmlns:p14="http://schemas.microsoft.com/office/powerpoint/2010/main" val="5225651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381000" y="66897"/>
            <a:ext cx="7162800" cy="857250"/>
          </a:xfrm>
        </p:spPr>
        <p:txBody>
          <a:bodyPr>
            <a:normAutofit/>
          </a:bodyPr>
          <a:lstStyle/>
          <a:p>
            <a:pPr algn="l"/>
            <a:r>
              <a:rPr lang="en-US" sz="3000" b="1" dirty="0" smtClean="0">
                <a:latin typeface="Raleway" charset="0"/>
                <a:ea typeface="Raleway" charset="0"/>
                <a:cs typeface="Raleway" charset="0"/>
              </a:rPr>
              <a:t>Sentiments by Topic</a:t>
            </a:r>
            <a:endParaRPr lang="en-US" sz="3000" b="1" dirty="0">
              <a:latin typeface="Raleway" charset="0"/>
              <a:ea typeface="Raleway" charset="0"/>
              <a:cs typeface="Raleway"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2427" y="1123950"/>
            <a:ext cx="544834" cy="383618"/>
          </a:xfrm>
          <a:prstGeom prst="rect">
            <a:avLst/>
          </a:prstGeom>
        </p:spPr>
      </p:pic>
      <p:grpSp>
        <p:nvGrpSpPr>
          <p:cNvPr id="5" name="Group 4"/>
          <p:cNvGrpSpPr/>
          <p:nvPr/>
        </p:nvGrpSpPr>
        <p:grpSpPr>
          <a:xfrm>
            <a:off x="609600" y="1211188"/>
            <a:ext cx="5164386" cy="2581496"/>
            <a:chOff x="297277" y="1169953"/>
            <a:chExt cx="5557821" cy="2778159"/>
          </a:xfrm>
        </p:grpSpPr>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9553"/>
            <a:stretch/>
          </p:blipFill>
          <p:spPr>
            <a:xfrm>
              <a:off x="297277" y="1169953"/>
              <a:ext cx="5557821" cy="2544797"/>
            </a:xfrm>
            <a:prstGeom prst="rect">
              <a:avLst/>
            </a:prstGeom>
          </p:spPr>
        </p:pic>
        <p:sp>
          <p:nvSpPr>
            <p:cNvPr id="14" name="TextBox 13"/>
            <p:cNvSpPr txBox="1"/>
            <p:nvPr/>
          </p:nvSpPr>
          <p:spPr>
            <a:xfrm>
              <a:off x="997265" y="3697129"/>
              <a:ext cx="755335" cy="246221"/>
            </a:xfrm>
            <a:prstGeom prst="rect">
              <a:avLst/>
            </a:prstGeom>
            <a:solidFill>
              <a:schemeClr val="bg1"/>
            </a:solidFill>
          </p:spPr>
          <p:txBody>
            <a:bodyPr wrap="none" rtlCol="0">
              <a:spAutoFit/>
            </a:bodyPr>
            <a:lstStyle/>
            <a:p>
              <a:r>
                <a:rPr lang="en-US" sz="1000" dirty="0" smtClean="0">
                  <a:latin typeface="Gill Sans Light"/>
                  <a:cs typeface="Gill Sans Light"/>
                </a:rPr>
                <a:t>anticipation</a:t>
              </a:r>
              <a:endParaRPr lang="en-US" sz="1000" dirty="0">
                <a:latin typeface="Gill Sans Light"/>
                <a:cs typeface="Gill Sans Light"/>
              </a:endParaRPr>
            </a:p>
          </p:txBody>
        </p:sp>
        <p:sp>
          <p:nvSpPr>
            <p:cNvPr id="4" name="TextBox 3"/>
            <p:cNvSpPr txBox="1"/>
            <p:nvPr/>
          </p:nvSpPr>
          <p:spPr>
            <a:xfrm>
              <a:off x="685800" y="3697129"/>
              <a:ext cx="460382" cy="246221"/>
            </a:xfrm>
            <a:prstGeom prst="rect">
              <a:avLst/>
            </a:prstGeom>
            <a:noFill/>
          </p:spPr>
          <p:txBody>
            <a:bodyPr wrap="none" rtlCol="0">
              <a:spAutoFit/>
            </a:bodyPr>
            <a:lstStyle/>
            <a:p>
              <a:r>
                <a:rPr lang="en-US" sz="1000" dirty="0" smtClean="0">
                  <a:latin typeface="Gill Sans Light"/>
                  <a:cs typeface="Gill Sans Light"/>
                </a:rPr>
                <a:t>anger</a:t>
              </a:r>
              <a:endParaRPr lang="en-US" sz="1000" dirty="0">
                <a:latin typeface="Gill Sans Light"/>
                <a:cs typeface="Gill Sans Light"/>
              </a:endParaRPr>
            </a:p>
          </p:txBody>
        </p:sp>
        <p:sp>
          <p:nvSpPr>
            <p:cNvPr id="17" name="TextBox 16"/>
            <p:cNvSpPr txBox="1"/>
            <p:nvPr/>
          </p:nvSpPr>
          <p:spPr>
            <a:xfrm>
              <a:off x="1600200" y="3692366"/>
              <a:ext cx="519694" cy="246221"/>
            </a:xfrm>
            <a:prstGeom prst="rect">
              <a:avLst/>
            </a:prstGeom>
            <a:noFill/>
          </p:spPr>
          <p:txBody>
            <a:bodyPr wrap="none" rtlCol="0">
              <a:spAutoFit/>
            </a:bodyPr>
            <a:lstStyle/>
            <a:p>
              <a:r>
                <a:rPr lang="en-US" sz="1000" dirty="0" smtClean="0">
                  <a:latin typeface="Gill Sans Light"/>
                  <a:cs typeface="Gill Sans Light"/>
                </a:rPr>
                <a:t>disgust</a:t>
              </a:r>
              <a:endParaRPr lang="en-US" sz="1000" dirty="0">
                <a:latin typeface="Gill Sans Light"/>
                <a:cs typeface="Gill Sans Light"/>
              </a:endParaRPr>
            </a:p>
          </p:txBody>
        </p:sp>
        <p:sp>
          <p:nvSpPr>
            <p:cNvPr id="18" name="TextBox 17"/>
            <p:cNvSpPr txBox="1"/>
            <p:nvPr/>
          </p:nvSpPr>
          <p:spPr>
            <a:xfrm>
              <a:off x="2064580" y="3697129"/>
              <a:ext cx="373820" cy="246221"/>
            </a:xfrm>
            <a:prstGeom prst="rect">
              <a:avLst/>
            </a:prstGeom>
            <a:solidFill>
              <a:schemeClr val="bg1"/>
            </a:solidFill>
          </p:spPr>
          <p:txBody>
            <a:bodyPr wrap="none" rtlCol="0">
              <a:spAutoFit/>
            </a:bodyPr>
            <a:lstStyle/>
            <a:p>
              <a:r>
                <a:rPr lang="en-US" sz="1000" smtClean="0">
                  <a:latin typeface="Gill Sans Light"/>
                  <a:cs typeface="Gill Sans Light"/>
                </a:rPr>
                <a:t>fear</a:t>
              </a:r>
              <a:endParaRPr lang="en-US" sz="1000" dirty="0">
                <a:latin typeface="Gill Sans Light"/>
                <a:cs typeface="Gill Sans Light"/>
              </a:endParaRPr>
            </a:p>
          </p:txBody>
        </p:sp>
        <p:sp>
          <p:nvSpPr>
            <p:cNvPr id="20" name="TextBox 19"/>
            <p:cNvSpPr txBox="1"/>
            <p:nvPr/>
          </p:nvSpPr>
          <p:spPr>
            <a:xfrm>
              <a:off x="2637425" y="3701891"/>
              <a:ext cx="562975" cy="246221"/>
            </a:xfrm>
            <a:prstGeom prst="rect">
              <a:avLst/>
            </a:prstGeom>
            <a:solidFill>
              <a:schemeClr val="bg1"/>
            </a:solidFill>
          </p:spPr>
          <p:txBody>
            <a:bodyPr wrap="none" rtlCol="0">
              <a:spAutoFit/>
            </a:bodyPr>
            <a:lstStyle/>
            <a:p>
              <a:r>
                <a:rPr lang="en-US" sz="1000" smtClean="0">
                  <a:latin typeface="Gill Sans Light"/>
                  <a:cs typeface="Gill Sans Light"/>
                </a:rPr>
                <a:t>sadness</a:t>
              </a:r>
              <a:endParaRPr lang="en-US" sz="1000" dirty="0">
                <a:latin typeface="Gill Sans Light"/>
                <a:cs typeface="Gill Sans Light"/>
              </a:endParaRPr>
            </a:p>
          </p:txBody>
        </p:sp>
        <p:sp>
          <p:nvSpPr>
            <p:cNvPr id="21" name="TextBox 20"/>
            <p:cNvSpPr txBox="1"/>
            <p:nvPr/>
          </p:nvSpPr>
          <p:spPr>
            <a:xfrm>
              <a:off x="3083404" y="3697129"/>
              <a:ext cx="574196" cy="246221"/>
            </a:xfrm>
            <a:prstGeom prst="rect">
              <a:avLst/>
            </a:prstGeom>
            <a:noFill/>
          </p:spPr>
          <p:txBody>
            <a:bodyPr wrap="none" rtlCol="0">
              <a:spAutoFit/>
            </a:bodyPr>
            <a:lstStyle/>
            <a:p>
              <a:r>
                <a:rPr lang="en-US" sz="1000" smtClean="0">
                  <a:latin typeface="Gill Sans Light"/>
                  <a:cs typeface="Gill Sans Light"/>
                </a:rPr>
                <a:t>surprise</a:t>
              </a:r>
              <a:endParaRPr lang="en-US" sz="1000" dirty="0">
                <a:latin typeface="Gill Sans Light"/>
                <a:cs typeface="Gill Sans Light"/>
              </a:endParaRPr>
            </a:p>
          </p:txBody>
        </p:sp>
        <p:sp>
          <p:nvSpPr>
            <p:cNvPr id="19" name="TextBox 18"/>
            <p:cNvSpPr txBox="1"/>
            <p:nvPr/>
          </p:nvSpPr>
          <p:spPr>
            <a:xfrm>
              <a:off x="2362200" y="3697129"/>
              <a:ext cx="330540" cy="246221"/>
            </a:xfrm>
            <a:prstGeom prst="rect">
              <a:avLst/>
            </a:prstGeom>
            <a:solidFill>
              <a:schemeClr val="bg1"/>
            </a:solidFill>
          </p:spPr>
          <p:txBody>
            <a:bodyPr wrap="none" rtlCol="0">
              <a:spAutoFit/>
            </a:bodyPr>
            <a:lstStyle/>
            <a:p>
              <a:r>
                <a:rPr lang="en-US" sz="1000" smtClean="0">
                  <a:latin typeface="Gill Sans Light"/>
                  <a:cs typeface="Gill Sans Light"/>
                </a:rPr>
                <a:t>joy</a:t>
              </a:r>
              <a:endParaRPr lang="en-US" sz="1000" dirty="0">
                <a:latin typeface="Gill Sans Light"/>
                <a:cs typeface="Gill Sans Light"/>
              </a:endParaRPr>
            </a:p>
          </p:txBody>
        </p:sp>
        <p:sp>
          <p:nvSpPr>
            <p:cNvPr id="22" name="TextBox 21"/>
            <p:cNvSpPr txBox="1"/>
            <p:nvPr/>
          </p:nvSpPr>
          <p:spPr>
            <a:xfrm>
              <a:off x="3508521" y="3692365"/>
              <a:ext cx="412292" cy="246221"/>
            </a:xfrm>
            <a:prstGeom prst="rect">
              <a:avLst/>
            </a:prstGeom>
            <a:noFill/>
          </p:spPr>
          <p:txBody>
            <a:bodyPr wrap="none" rtlCol="0">
              <a:spAutoFit/>
            </a:bodyPr>
            <a:lstStyle/>
            <a:p>
              <a:r>
                <a:rPr lang="en-US" sz="1000" dirty="0" smtClean="0">
                  <a:latin typeface="Gill Sans Light"/>
                  <a:cs typeface="Gill Sans Light"/>
                </a:rPr>
                <a:t>trust</a:t>
              </a:r>
              <a:endParaRPr lang="en-US" sz="1000" dirty="0">
                <a:latin typeface="Gill Sans Light"/>
                <a:cs typeface="Gill Sans Light"/>
              </a:endParaRPr>
            </a:p>
          </p:txBody>
        </p:sp>
        <p:sp>
          <p:nvSpPr>
            <p:cNvPr id="23" name="TextBox 22"/>
            <p:cNvSpPr txBox="1"/>
            <p:nvPr/>
          </p:nvSpPr>
          <p:spPr>
            <a:xfrm>
              <a:off x="3810000" y="3687601"/>
              <a:ext cx="595035" cy="246221"/>
            </a:xfrm>
            <a:prstGeom prst="rect">
              <a:avLst/>
            </a:prstGeom>
            <a:noFill/>
          </p:spPr>
          <p:txBody>
            <a:bodyPr wrap="none" rtlCol="0">
              <a:spAutoFit/>
            </a:bodyPr>
            <a:lstStyle/>
            <a:p>
              <a:r>
                <a:rPr lang="en-US" sz="1000" smtClean="0">
                  <a:latin typeface="Gill Sans Light"/>
                  <a:cs typeface="Gill Sans Light"/>
                </a:rPr>
                <a:t>negative</a:t>
              </a:r>
              <a:endParaRPr lang="en-US" sz="1000" dirty="0">
                <a:latin typeface="Gill Sans Light"/>
                <a:cs typeface="Gill Sans Light"/>
              </a:endParaRPr>
            </a:p>
          </p:txBody>
        </p:sp>
        <p:sp>
          <p:nvSpPr>
            <p:cNvPr id="24" name="TextBox 23"/>
            <p:cNvSpPr txBox="1"/>
            <p:nvPr/>
          </p:nvSpPr>
          <p:spPr>
            <a:xfrm>
              <a:off x="4295471" y="3682837"/>
              <a:ext cx="566181" cy="246221"/>
            </a:xfrm>
            <a:prstGeom prst="rect">
              <a:avLst/>
            </a:prstGeom>
            <a:noFill/>
          </p:spPr>
          <p:txBody>
            <a:bodyPr wrap="none" rtlCol="0">
              <a:spAutoFit/>
            </a:bodyPr>
            <a:lstStyle/>
            <a:p>
              <a:r>
                <a:rPr lang="en-US" sz="1000" dirty="0" smtClean="0">
                  <a:latin typeface="Gill Sans Light"/>
                  <a:cs typeface="Gill Sans Light"/>
                </a:rPr>
                <a:t>positive</a:t>
              </a:r>
              <a:endParaRPr lang="en-US" sz="1000" dirty="0">
                <a:latin typeface="Gill Sans Light"/>
                <a:cs typeface="Gill Sans Light"/>
              </a:endParaRPr>
            </a:p>
          </p:txBody>
        </p:sp>
      </p:grpSp>
      <p:sp>
        <p:nvSpPr>
          <p:cNvPr id="2" name="TextBox 1"/>
          <p:cNvSpPr txBox="1"/>
          <p:nvPr/>
        </p:nvSpPr>
        <p:spPr>
          <a:xfrm>
            <a:off x="5826164" y="1611803"/>
            <a:ext cx="2667000" cy="2246769"/>
          </a:xfrm>
          <a:prstGeom prst="rect">
            <a:avLst/>
          </a:prstGeom>
          <a:noFill/>
        </p:spPr>
        <p:txBody>
          <a:bodyPr wrap="square" rtlCol="0">
            <a:spAutoFit/>
          </a:bodyPr>
          <a:lstStyle/>
          <a:p>
            <a:r>
              <a:rPr lang="en-US" sz="1400" dirty="0">
                <a:latin typeface="Trebuchet MS"/>
                <a:cs typeface="Trebuchet MS"/>
              </a:rPr>
              <a:t>The sentiments vary for each topic with the total sentiment being more negative</a:t>
            </a:r>
            <a:r>
              <a:rPr lang="en-US" sz="1400">
                <a:latin typeface="Trebuchet MS"/>
                <a:cs typeface="Trebuchet MS"/>
              </a:rPr>
              <a:t>. </a:t>
            </a:r>
            <a:endParaRPr lang="en-US" sz="1400" smtClean="0">
              <a:latin typeface="Trebuchet MS"/>
              <a:cs typeface="Trebuchet MS"/>
            </a:endParaRPr>
          </a:p>
          <a:p>
            <a:endParaRPr lang="en-US" sz="1400" dirty="0" smtClean="0">
              <a:latin typeface="Trebuchet MS"/>
              <a:cs typeface="Trebuchet MS"/>
            </a:endParaRPr>
          </a:p>
          <a:p>
            <a:r>
              <a:rPr lang="en-US" sz="1400" dirty="0" smtClean="0">
                <a:latin typeface="Trebuchet MS"/>
                <a:cs typeface="Trebuchet MS"/>
              </a:rPr>
              <a:t>Barring </a:t>
            </a:r>
            <a:r>
              <a:rPr lang="en-US" sz="1400" dirty="0">
                <a:latin typeface="Trebuchet MS"/>
                <a:cs typeface="Trebuchet MS"/>
              </a:rPr>
              <a:t>positivity and negativity, fear is the main sentiment expressed with respect to sexual assault and health. </a:t>
            </a:r>
          </a:p>
          <a:p>
            <a:endParaRPr lang="en-US" sz="1400" dirty="0">
              <a:latin typeface="Gill Sans Light"/>
              <a:cs typeface="Gill Sans Light"/>
            </a:endParaRPr>
          </a:p>
        </p:txBody>
      </p:sp>
    </p:spTree>
    <p:extLst>
      <p:ext uri="{BB962C8B-B14F-4D97-AF65-F5344CB8AC3E}">
        <p14:creationId xmlns:p14="http://schemas.microsoft.com/office/powerpoint/2010/main" val="10576011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1"/>
          <p:cNvSpPr>
            <a:spLocks noGrp="1"/>
          </p:cNvSpPr>
          <p:nvPr>
            <p:ph type="title"/>
          </p:nvPr>
        </p:nvSpPr>
        <p:spPr>
          <a:xfrm>
            <a:off x="381000" y="74414"/>
            <a:ext cx="8229600" cy="857250"/>
          </a:xfrm>
          <a:noFill/>
          <a:ln>
            <a:noFill/>
          </a:ln>
        </p:spPr>
        <p:txBody>
          <a:bodyPr vert="horz" wrap="square" lIns="91440" tIns="45720" rIns="91440" bIns="45720" numCol="1" anchor="ctr" anchorCtr="0" compatLnSpc="1">
            <a:prstTxWarp prst="textNoShape">
              <a:avLst/>
            </a:prstTxWarp>
          </a:bodyPr>
          <a:lstStyle/>
          <a:p>
            <a:pPr algn="l"/>
            <a:r>
              <a:rPr lang="en-US" b="1" dirty="0" smtClean="0">
                <a:solidFill>
                  <a:srgbClr val="12252D"/>
                </a:solidFill>
                <a:latin typeface="Raleway" charset="0"/>
                <a:ea typeface="Raleway" charset="0"/>
                <a:cs typeface="Raleway" charset="0"/>
              </a:rPr>
              <a:t>Drivers of Value: Hedonic Specification</a:t>
            </a:r>
            <a:endParaRPr lang="en-US" b="1" dirty="0">
              <a:solidFill>
                <a:srgbClr val="12252D"/>
              </a:solidFill>
              <a:latin typeface="Raleway" charset="0"/>
              <a:ea typeface="Raleway" charset="0"/>
              <a:cs typeface="Raleway" charset="0"/>
            </a:endParaRPr>
          </a:p>
        </p:txBody>
      </p:sp>
      <p:sp>
        <p:nvSpPr>
          <p:cNvPr id="3" name="Content Placeholder 2"/>
          <p:cNvSpPr>
            <a:spLocks noGrp="1"/>
          </p:cNvSpPr>
          <p:nvPr>
            <p:ph idx="1"/>
          </p:nvPr>
        </p:nvSpPr>
        <p:spPr>
          <a:xfrm>
            <a:off x="685800" y="874514"/>
            <a:ext cx="7924800" cy="3394472"/>
          </a:xfrm>
        </p:spPr>
        <p:txBody>
          <a:bodyPr>
            <a:noAutofit/>
          </a:bodyPr>
          <a:lstStyle/>
          <a:p>
            <a:pPr marL="342900"/>
            <a:r>
              <a:rPr lang="en-US" sz="1400" dirty="0" smtClean="0">
                <a:solidFill>
                  <a:srgbClr val="12252D"/>
                </a:solidFill>
                <a:latin typeface="Trebuchet MS" charset="0"/>
                <a:ea typeface="Trebuchet MS" charset="0"/>
                <a:cs typeface="Trebuchet MS" charset="0"/>
              </a:rPr>
              <a:t>Investigating the </a:t>
            </a:r>
            <a:r>
              <a:rPr lang="en-US" sz="1400" dirty="0">
                <a:solidFill>
                  <a:srgbClr val="12252D"/>
                </a:solidFill>
                <a:latin typeface="Trebuchet MS" charset="0"/>
                <a:ea typeface="Trebuchet MS" charset="0"/>
                <a:cs typeface="Trebuchet MS" charset="0"/>
              </a:rPr>
              <a:t>determinants of house value</a:t>
            </a:r>
            <a:r>
              <a:rPr lang="en-US" sz="1400" dirty="0" smtClean="0">
                <a:solidFill>
                  <a:srgbClr val="12252D"/>
                </a:solidFill>
                <a:latin typeface="Trebuchet MS" charset="0"/>
                <a:ea typeface="Trebuchet MS" charset="0"/>
                <a:cs typeface="Trebuchet MS" charset="0"/>
              </a:rPr>
              <a:t>.</a:t>
            </a:r>
          </a:p>
          <a:p>
            <a:pPr marL="342900"/>
            <a:r>
              <a:rPr lang="en-US" sz="1400" dirty="0" smtClean="0">
                <a:solidFill>
                  <a:srgbClr val="12252D"/>
                </a:solidFill>
                <a:latin typeface="Trebuchet MS" charset="0"/>
                <a:ea typeface="Trebuchet MS" charset="0"/>
                <a:cs typeface="Trebuchet MS" charset="0"/>
              </a:rPr>
              <a:t>Estimating house value based on house characteristics:</a:t>
            </a:r>
          </a:p>
          <a:p>
            <a:pPr marL="690562" lvl="1"/>
            <a:r>
              <a:rPr lang="en-US" sz="1400" dirty="0" smtClean="0">
                <a:solidFill>
                  <a:srgbClr val="12252D"/>
                </a:solidFill>
                <a:latin typeface="Trebuchet MS" charset="0"/>
                <a:ea typeface="Trebuchet MS" charset="0"/>
                <a:cs typeface="Trebuchet MS" charset="0"/>
              </a:rPr>
              <a:t>Number </a:t>
            </a:r>
            <a:r>
              <a:rPr lang="en-US" sz="1400" dirty="0">
                <a:solidFill>
                  <a:srgbClr val="12252D"/>
                </a:solidFill>
                <a:latin typeface="Trebuchet MS" charset="0"/>
                <a:ea typeface="Trebuchet MS" charset="0"/>
                <a:cs typeface="Trebuchet MS" charset="0"/>
              </a:rPr>
              <a:t>of </a:t>
            </a:r>
            <a:r>
              <a:rPr lang="en-US" sz="1400" dirty="0" smtClean="0">
                <a:solidFill>
                  <a:srgbClr val="12252D"/>
                </a:solidFill>
                <a:latin typeface="Trebuchet MS" charset="0"/>
                <a:ea typeface="Trebuchet MS" charset="0"/>
                <a:cs typeface="Trebuchet MS" charset="0"/>
              </a:rPr>
              <a:t>bedrooms, number </a:t>
            </a:r>
            <a:r>
              <a:rPr lang="en-US" sz="1400" dirty="0">
                <a:solidFill>
                  <a:srgbClr val="12252D"/>
                </a:solidFill>
                <a:latin typeface="Trebuchet MS" charset="0"/>
                <a:ea typeface="Trebuchet MS" charset="0"/>
                <a:cs typeface="Trebuchet MS" charset="0"/>
              </a:rPr>
              <a:t>of units</a:t>
            </a:r>
            <a:r>
              <a:rPr lang="en-US" sz="1400" dirty="0" smtClean="0">
                <a:solidFill>
                  <a:srgbClr val="12252D"/>
                </a:solidFill>
                <a:latin typeface="Trebuchet MS" charset="0"/>
                <a:ea typeface="Trebuchet MS" charset="0"/>
                <a:cs typeface="Trebuchet MS" charset="0"/>
              </a:rPr>
              <a:t>, year built, </a:t>
            </a:r>
            <a:r>
              <a:rPr lang="en-US" sz="1400" dirty="0">
                <a:solidFill>
                  <a:srgbClr val="12252D"/>
                </a:solidFill>
                <a:latin typeface="Trebuchet MS" charset="0"/>
                <a:ea typeface="Trebuchet MS" charset="0"/>
                <a:cs typeface="Trebuchet MS" charset="0"/>
              </a:rPr>
              <a:t>lot </a:t>
            </a:r>
            <a:r>
              <a:rPr lang="en-US" sz="1400" dirty="0" smtClean="0">
                <a:solidFill>
                  <a:srgbClr val="12252D"/>
                </a:solidFill>
                <a:latin typeface="Trebuchet MS" charset="0"/>
                <a:ea typeface="Trebuchet MS" charset="0"/>
                <a:cs typeface="Trebuchet MS" charset="0"/>
              </a:rPr>
              <a:t>size</a:t>
            </a:r>
          </a:p>
          <a:p>
            <a:pPr marL="342900"/>
            <a:r>
              <a:rPr lang="en-US" sz="1400" dirty="0" smtClean="0">
                <a:solidFill>
                  <a:srgbClr val="12252D"/>
                </a:solidFill>
                <a:latin typeface="Trebuchet MS" charset="0"/>
                <a:ea typeface="Trebuchet MS" charset="0"/>
                <a:cs typeface="Trebuchet MS" charset="0"/>
              </a:rPr>
              <a:t>Estimating </a:t>
            </a:r>
            <a:r>
              <a:rPr lang="en-US" sz="1400" dirty="0">
                <a:solidFill>
                  <a:srgbClr val="12252D"/>
                </a:solidFill>
                <a:latin typeface="Trebuchet MS" charset="0"/>
                <a:ea typeface="Trebuchet MS" charset="0"/>
                <a:cs typeface="Trebuchet MS" charset="0"/>
              </a:rPr>
              <a:t>house value based on </a:t>
            </a:r>
            <a:r>
              <a:rPr lang="en-US" sz="1400" dirty="0" smtClean="0">
                <a:solidFill>
                  <a:srgbClr val="12252D"/>
                </a:solidFill>
                <a:latin typeface="Trebuchet MS" charset="0"/>
                <a:ea typeface="Trebuchet MS" charset="0"/>
                <a:cs typeface="Trebuchet MS" charset="0"/>
              </a:rPr>
              <a:t> </a:t>
            </a:r>
            <a:r>
              <a:rPr lang="en-US" sz="1400" dirty="0">
                <a:solidFill>
                  <a:srgbClr val="12252D"/>
                </a:solidFill>
                <a:latin typeface="Trebuchet MS" charset="0"/>
                <a:ea typeface="Trebuchet MS" charset="0"/>
                <a:cs typeface="Trebuchet MS" charset="0"/>
              </a:rPr>
              <a:t>neighborhood </a:t>
            </a:r>
            <a:r>
              <a:rPr lang="en-US" sz="1400" dirty="0" smtClean="0">
                <a:solidFill>
                  <a:srgbClr val="12252D"/>
                </a:solidFill>
                <a:latin typeface="Trebuchet MS" charset="0"/>
                <a:ea typeface="Trebuchet MS" charset="0"/>
                <a:cs typeface="Trebuchet MS" charset="0"/>
              </a:rPr>
              <a:t>characteristics:</a:t>
            </a:r>
          </a:p>
          <a:p>
            <a:pPr marL="690562" lvl="1"/>
            <a:r>
              <a:rPr lang="en-US" sz="1400" dirty="0" smtClean="0">
                <a:solidFill>
                  <a:srgbClr val="12252D"/>
                </a:solidFill>
                <a:latin typeface="Trebuchet MS" charset="0"/>
                <a:ea typeface="Trebuchet MS" charset="0"/>
                <a:cs typeface="Trebuchet MS" charset="0"/>
              </a:rPr>
              <a:t>Block </a:t>
            </a:r>
            <a:r>
              <a:rPr lang="en-US" sz="1400" dirty="0">
                <a:solidFill>
                  <a:srgbClr val="12252D"/>
                </a:solidFill>
                <a:latin typeface="Trebuchet MS" charset="0"/>
                <a:ea typeface="Trebuchet MS" charset="0"/>
                <a:cs typeface="Trebuchet MS" charset="0"/>
              </a:rPr>
              <a:t>Group Characteristics: Median year built, % vacant units, median income, % poverty, % receiving SNAP,  % unemployed, % married, % degree, % in </a:t>
            </a:r>
            <a:r>
              <a:rPr lang="en-US" sz="1400" dirty="0" smtClean="0">
                <a:solidFill>
                  <a:srgbClr val="12252D"/>
                </a:solidFill>
                <a:latin typeface="Trebuchet MS" charset="0"/>
                <a:ea typeface="Trebuchet MS" charset="0"/>
                <a:cs typeface="Trebuchet MS" charset="0"/>
              </a:rPr>
              <a:t>school</a:t>
            </a:r>
          </a:p>
          <a:p>
            <a:pPr marL="690562" lvl="1"/>
            <a:r>
              <a:rPr lang="en-US" sz="1400" dirty="0" smtClean="0">
                <a:solidFill>
                  <a:srgbClr val="12252D"/>
                </a:solidFill>
                <a:latin typeface="Trebuchet MS" charset="0"/>
                <a:ea typeface="Trebuchet MS" charset="0"/>
                <a:cs typeface="Trebuchet MS" charset="0"/>
              </a:rPr>
              <a:t>Census </a:t>
            </a:r>
            <a:r>
              <a:rPr lang="en-US" sz="1400" dirty="0">
                <a:solidFill>
                  <a:srgbClr val="12252D"/>
                </a:solidFill>
                <a:latin typeface="Trebuchet MS" charset="0"/>
                <a:ea typeface="Trebuchet MS" charset="0"/>
                <a:cs typeface="Trebuchet MS" charset="0"/>
              </a:rPr>
              <a:t>Tract </a:t>
            </a:r>
            <a:r>
              <a:rPr lang="en-US" sz="1400" dirty="0" smtClean="0">
                <a:solidFill>
                  <a:srgbClr val="12252D"/>
                </a:solidFill>
                <a:latin typeface="Trebuchet MS" charset="0"/>
                <a:ea typeface="Trebuchet MS" charset="0"/>
                <a:cs typeface="Trebuchet MS" charset="0"/>
              </a:rPr>
              <a:t> </a:t>
            </a:r>
          </a:p>
          <a:p>
            <a:pPr marL="342900"/>
            <a:r>
              <a:rPr lang="en-US" sz="1400" dirty="0" smtClean="0">
                <a:solidFill>
                  <a:srgbClr val="12252D"/>
                </a:solidFill>
                <a:latin typeface="Trebuchet MS" charset="0"/>
                <a:ea typeface="Trebuchet MS" charset="0"/>
                <a:cs typeface="Trebuchet MS" charset="0"/>
              </a:rPr>
              <a:t>Data sources</a:t>
            </a:r>
          </a:p>
          <a:p>
            <a:pPr marL="690562" lvl="1"/>
            <a:r>
              <a:rPr lang="en-US" sz="1400" dirty="0" smtClean="0">
                <a:solidFill>
                  <a:srgbClr val="12252D"/>
                </a:solidFill>
                <a:latin typeface="Trebuchet MS" charset="0"/>
                <a:ea typeface="Trebuchet MS" charset="0"/>
                <a:cs typeface="Trebuchet MS" charset="0"/>
              </a:rPr>
              <a:t>ACS </a:t>
            </a:r>
            <a:r>
              <a:rPr lang="en-US" sz="1400" dirty="0">
                <a:solidFill>
                  <a:srgbClr val="12252D"/>
                </a:solidFill>
                <a:latin typeface="Trebuchet MS" charset="0"/>
                <a:ea typeface="Trebuchet MS" charset="0"/>
                <a:cs typeface="Trebuchet MS" charset="0"/>
              </a:rPr>
              <a:t>PUMS </a:t>
            </a:r>
            <a:r>
              <a:rPr lang="en-US" sz="1400" dirty="0" smtClean="0">
                <a:solidFill>
                  <a:srgbClr val="12252D"/>
                </a:solidFill>
                <a:latin typeface="Trebuchet MS" charset="0"/>
                <a:ea typeface="Trebuchet MS" charset="0"/>
                <a:cs typeface="Trebuchet MS" charset="0"/>
              </a:rPr>
              <a:t>2013</a:t>
            </a:r>
          </a:p>
          <a:p>
            <a:pPr marL="690562" lvl="1"/>
            <a:r>
              <a:rPr lang="en-US" sz="1400" dirty="0" smtClean="0">
                <a:solidFill>
                  <a:srgbClr val="12252D"/>
                </a:solidFill>
                <a:latin typeface="Trebuchet MS" charset="0"/>
                <a:ea typeface="Trebuchet MS" charset="0"/>
                <a:cs typeface="Trebuchet MS" charset="0"/>
              </a:rPr>
              <a:t>Arlington </a:t>
            </a:r>
            <a:r>
              <a:rPr lang="en-US" sz="1400" dirty="0">
                <a:solidFill>
                  <a:srgbClr val="12252D"/>
                </a:solidFill>
                <a:latin typeface="Trebuchet MS" charset="0"/>
                <a:ea typeface="Trebuchet MS" charset="0"/>
                <a:cs typeface="Trebuchet MS" charset="0"/>
              </a:rPr>
              <a:t>County Real Estate, </a:t>
            </a:r>
            <a:r>
              <a:rPr lang="en-US" sz="1400" dirty="0" smtClean="0">
                <a:solidFill>
                  <a:srgbClr val="12252D"/>
                </a:solidFill>
                <a:latin typeface="Trebuchet MS" charset="0"/>
                <a:ea typeface="Trebuchet MS" charset="0"/>
                <a:cs typeface="Trebuchet MS" charset="0"/>
              </a:rPr>
              <a:t>2013</a:t>
            </a:r>
          </a:p>
          <a:p>
            <a:pPr marL="690562" lvl="1"/>
            <a:r>
              <a:rPr lang="en-US" sz="1400" dirty="0" smtClean="0">
                <a:solidFill>
                  <a:srgbClr val="12252D"/>
                </a:solidFill>
                <a:latin typeface="Trebuchet MS" charset="0"/>
                <a:ea typeface="Trebuchet MS" charset="0"/>
                <a:cs typeface="Trebuchet MS" charset="0"/>
              </a:rPr>
              <a:t>Multiple </a:t>
            </a:r>
            <a:r>
              <a:rPr lang="en-US" sz="1400" dirty="0">
                <a:solidFill>
                  <a:srgbClr val="12252D"/>
                </a:solidFill>
                <a:latin typeface="Trebuchet MS" charset="0"/>
                <a:ea typeface="Trebuchet MS" charset="0"/>
                <a:cs typeface="Trebuchet MS" charset="0"/>
              </a:rPr>
              <a:t>Listing Services data, 2013</a:t>
            </a:r>
          </a:p>
          <a:p>
            <a:pPr marL="795338" lvl="1" indent="-457200"/>
            <a:endParaRPr lang="en-US" sz="1400" dirty="0" smtClean="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423286364"/>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0" y="114300"/>
            <a:ext cx="9144000" cy="857250"/>
          </a:xfrm>
        </p:spPr>
        <p:txBody>
          <a:bodyPr>
            <a:normAutofit/>
          </a:bodyPr>
          <a:lstStyle/>
          <a:p>
            <a:pPr algn="ctr">
              <a:lnSpc>
                <a:spcPct val="80000"/>
              </a:lnSpc>
            </a:pPr>
            <a:r>
              <a:rPr lang="en-US" sz="2800" b="1" dirty="0" smtClean="0">
                <a:solidFill>
                  <a:srgbClr val="12252D"/>
                </a:solidFill>
                <a:latin typeface="Raleway" charset="0"/>
                <a:ea typeface="Raleway" charset="0"/>
                <a:cs typeface="Raleway" charset="0"/>
              </a:rPr>
              <a:t>Hedonic Regression: Estimated Home Values</a:t>
            </a:r>
            <a:endParaRPr lang="en-US" sz="2800" b="1" i="1" dirty="0">
              <a:solidFill>
                <a:srgbClr val="12252D"/>
              </a:solidFill>
              <a:latin typeface="Raleway" charset="0"/>
              <a:ea typeface="Raleway" charset="0"/>
              <a:cs typeface="Raleway" charset="0"/>
            </a:endParaRPr>
          </a:p>
        </p:txBody>
      </p:sp>
      <p:graphicFrame>
        <p:nvGraphicFramePr>
          <p:cNvPr id="7" name="Content Placeholder 6"/>
          <p:cNvGraphicFramePr>
            <a:graphicFrameLocks noGrp="1"/>
          </p:cNvGraphicFramePr>
          <p:nvPr>
            <p:ph sz="half" idx="4294967295"/>
            <p:extLst>
              <p:ext uri="{D42A27DB-BD31-4B8C-83A1-F6EECF244321}">
                <p14:modId xmlns:p14="http://schemas.microsoft.com/office/powerpoint/2010/main" val="504904969"/>
              </p:ext>
            </p:extLst>
          </p:nvPr>
        </p:nvGraphicFramePr>
        <p:xfrm>
          <a:off x="590902" y="1619238"/>
          <a:ext cx="4038600" cy="28575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ontent Placeholder 7"/>
          <p:cNvGraphicFramePr>
            <a:graphicFrameLocks noGrp="1"/>
          </p:cNvGraphicFramePr>
          <p:nvPr>
            <p:ph sz="half" idx="4294967295"/>
            <p:extLst>
              <p:ext uri="{D42A27DB-BD31-4B8C-83A1-F6EECF244321}">
                <p14:modId xmlns:p14="http://schemas.microsoft.com/office/powerpoint/2010/main" val="1229924686"/>
              </p:ext>
            </p:extLst>
          </p:nvPr>
        </p:nvGraphicFramePr>
        <p:xfrm>
          <a:off x="4800190" y="1604169"/>
          <a:ext cx="4038600" cy="2857512"/>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4826348" y="742950"/>
            <a:ext cx="4012442" cy="892552"/>
          </a:xfrm>
          <a:prstGeom prst="rect">
            <a:avLst/>
          </a:prstGeom>
          <a:noFill/>
          <a:ln>
            <a:noFill/>
          </a:ln>
        </p:spPr>
        <p:txBody>
          <a:bodyPr wrap="square" rtlCol="0">
            <a:spAutoFit/>
          </a:bodyPr>
          <a:lstStyle/>
          <a:p>
            <a:pPr algn="ctr"/>
            <a:r>
              <a:rPr lang="en-US" sz="1300" b="1" dirty="0" smtClean="0">
                <a:latin typeface="Raleway" charset="0"/>
                <a:ea typeface="Raleway" charset="0"/>
                <a:cs typeface="Raleway" charset="0"/>
              </a:rPr>
              <a:t>Condo</a:t>
            </a:r>
          </a:p>
          <a:p>
            <a:pPr algn="ctr"/>
            <a:r>
              <a:rPr lang="en-US" sz="1300" dirty="0" smtClean="0">
                <a:latin typeface="Raleway" charset="0"/>
                <a:ea typeface="Raleway" charset="0"/>
                <a:cs typeface="Raleway" charset="0"/>
              </a:rPr>
              <a:t>Multi-unit building, 2 bedrooms</a:t>
            </a:r>
            <a:endParaRPr lang="en-US" sz="1300" dirty="0">
              <a:latin typeface="Raleway" charset="0"/>
              <a:ea typeface="Raleway" charset="0"/>
              <a:cs typeface="Raleway" charset="0"/>
            </a:endParaRPr>
          </a:p>
          <a:p>
            <a:pPr algn="ctr"/>
            <a:r>
              <a:rPr lang="en-US" sz="1300" dirty="0" smtClean="0">
                <a:latin typeface="Raleway" charset="0"/>
                <a:ea typeface="Raleway" charset="0"/>
                <a:cs typeface="Raleway" charset="0"/>
              </a:rPr>
              <a:t>Built </a:t>
            </a:r>
            <a:r>
              <a:rPr lang="en-US" sz="1300" dirty="0">
                <a:latin typeface="Raleway" charset="0"/>
                <a:ea typeface="Raleway" charset="0"/>
                <a:cs typeface="Raleway" charset="0"/>
              </a:rPr>
              <a:t>2005</a:t>
            </a:r>
            <a:r>
              <a:rPr lang="en-US" sz="1300" dirty="0" smtClean="0">
                <a:latin typeface="Raleway" charset="0"/>
                <a:ea typeface="Raleway" charset="0"/>
                <a:cs typeface="Raleway" charset="0"/>
              </a:rPr>
              <a:t>-2009</a:t>
            </a:r>
          </a:p>
          <a:p>
            <a:pPr algn="ctr"/>
            <a:r>
              <a:rPr lang="en-US" sz="1300" dirty="0" smtClean="0">
                <a:latin typeface="Raleway" charset="0"/>
                <a:ea typeface="Raleway" charset="0"/>
                <a:cs typeface="Raleway" charset="0"/>
              </a:rPr>
              <a:t>Tract 1014.02, Block Group 1</a:t>
            </a:r>
            <a:endParaRPr lang="en-US" sz="1300" dirty="0">
              <a:latin typeface="Raleway" charset="0"/>
              <a:ea typeface="Raleway" charset="0"/>
              <a:cs typeface="Raleway" charset="0"/>
            </a:endParaRPr>
          </a:p>
        </p:txBody>
      </p:sp>
      <p:sp>
        <p:nvSpPr>
          <p:cNvPr id="9" name="TextBox 8"/>
          <p:cNvSpPr txBox="1"/>
          <p:nvPr/>
        </p:nvSpPr>
        <p:spPr>
          <a:xfrm>
            <a:off x="990600" y="742950"/>
            <a:ext cx="3353208" cy="892552"/>
          </a:xfrm>
          <a:prstGeom prst="rect">
            <a:avLst/>
          </a:prstGeom>
          <a:noFill/>
          <a:ln>
            <a:noFill/>
          </a:ln>
        </p:spPr>
        <p:txBody>
          <a:bodyPr wrap="square" rtlCol="0">
            <a:spAutoFit/>
          </a:bodyPr>
          <a:lstStyle/>
          <a:p>
            <a:pPr algn="ctr">
              <a:defRPr sz="1400" b="0" i="0" u="none" strike="noStrike" kern="1200" spc="0" baseline="0">
                <a:solidFill>
                  <a:prstClr val="black">
                    <a:lumMod val="65000"/>
                    <a:lumOff val="35000"/>
                  </a:prstClr>
                </a:solidFill>
                <a:latin typeface="+mn-lt"/>
                <a:ea typeface="+mn-ea"/>
                <a:cs typeface="+mn-cs"/>
              </a:defRPr>
            </a:pPr>
            <a:r>
              <a:rPr lang="en-US" sz="1300" b="1" dirty="0">
                <a:solidFill>
                  <a:srgbClr val="000000"/>
                </a:solidFill>
                <a:latin typeface="Raleway" charset="0"/>
                <a:ea typeface="Raleway" charset="0"/>
                <a:cs typeface="Raleway" charset="0"/>
              </a:rPr>
              <a:t>D</a:t>
            </a:r>
            <a:r>
              <a:rPr lang="en-US" sz="1300" b="1" dirty="0" smtClean="0">
                <a:solidFill>
                  <a:srgbClr val="000000"/>
                </a:solidFill>
                <a:latin typeface="Raleway" charset="0"/>
                <a:ea typeface="Raleway" charset="0"/>
                <a:cs typeface="Raleway" charset="0"/>
              </a:rPr>
              <a:t>etached Home</a:t>
            </a:r>
          </a:p>
          <a:p>
            <a:pPr algn="ctr">
              <a:defRPr sz="1400" b="0" i="0" u="none" strike="noStrike" kern="1200" spc="0" baseline="0">
                <a:solidFill>
                  <a:prstClr val="black">
                    <a:lumMod val="65000"/>
                    <a:lumOff val="35000"/>
                  </a:prstClr>
                </a:solidFill>
                <a:latin typeface="+mn-lt"/>
                <a:ea typeface="+mn-ea"/>
                <a:cs typeface="+mn-cs"/>
              </a:defRPr>
            </a:pPr>
            <a:r>
              <a:rPr lang="en-US" sz="1300" dirty="0" smtClean="0">
                <a:solidFill>
                  <a:srgbClr val="000000"/>
                </a:solidFill>
                <a:latin typeface="Raleway" charset="0"/>
                <a:ea typeface="Raleway" charset="0"/>
                <a:cs typeface="Raleway" charset="0"/>
              </a:rPr>
              <a:t>1 </a:t>
            </a:r>
            <a:r>
              <a:rPr lang="en-US" sz="1300" dirty="0">
                <a:solidFill>
                  <a:srgbClr val="000000"/>
                </a:solidFill>
                <a:latin typeface="Raleway" charset="0"/>
                <a:ea typeface="Raleway" charset="0"/>
                <a:cs typeface="Raleway" charset="0"/>
              </a:rPr>
              <a:t>acre or </a:t>
            </a:r>
            <a:r>
              <a:rPr lang="en-US" sz="1300" dirty="0" smtClean="0">
                <a:solidFill>
                  <a:srgbClr val="000000"/>
                </a:solidFill>
                <a:latin typeface="Raleway" charset="0"/>
                <a:ea typeface="Raleway" charset="0"/>
                <a:cs typeface="Raleway" charset="0"/>
              </a:rPr>
              <a:t>less, 3 bedrooms</a:t>
            </a:r>
            <a:endParaRPr lang="en-US" sz="1300" dirty="0">
              <a:solidFill>
                <a:srgbClr val="000000"/>
              </a:solidFill>
              <a:latin typeface="Raleway" charset="0"/>
              <a:ea typeface="Raleway" charset="0"/>
              <a:cs typeface="Raleway" charset="0"/>
            </a:endParaRPr>
          </a:p>
          <a:p>
            <a:pPr algn="ctr">
              <a:defRPr sz="1400" b="0" i="0" u="none" strike="noStrike" kern="1200" spc="0" baseline="0">
                <a:solidFill>
                  <a:prstClr val="black">
                    <a:lumMod val="65000"/>
                    <a:lumOff val="35000"/>
                  </a:prstClr>
                </a:solidFill>
                <a:latin typeface="+mn-lt"/>
                <a:ea typeface="+mn-ea"/>
                <a:cs typeface="+mn-cs"/>
              </a:defRPr>
            </a:pPr>
            <a:r>
              <a:rPr lang="en-US" sz="1300" dirty="0" smtClean="0">
                <a:solidFill>
                  <a:srgbClr val="000000"/>
                </a:solidFill>
                <a:latin typeface="Raleway" charset="0"/>
                <a:ea typeface="Raleway" charset="0"/>
                <a:cs typeface="Raleway" charset="0"/>
              </a:rPr>
              <a:t>Built </a:t>
            </a:r>
            <a:r>
              <a:rPr lang="en-US" sz="1300" dirty="0">
                <a:solidFill>
                  <a:srgbClr val="000000"/>
                </a:solidFill>
                <a:latin typeface="Raleway" charset="0"/>
                <a:ea typeface="Raleway" charset="0"/>
                <a:cs typeface="Raleway" charset="0"/>
              </a:rPr>
              <a:t>2005</a:t>
            </a:r>
            <a:r>
              <a:rPr lang="en-US" sz="1300" dirty="0" smtClean="0">
                <a:solidFill>
                  <a:srgbClr val="000000"/>
                </a:solidFill>
                <a:latin typeface="Raleway" charset="0"/>
                <a:ea typeface="Raleway" charset="0"/>
                <a:cs typeface="Raleway" charset="0"/>
              </a:rPr>
              <a:t>-2009</a:t>
            </a:r>
          </a:p>
          <a:p>
            <a:pPr algn="ctr">
              <a:defRPr sz="1400" b="0" i="0" u="none" strike="noStrike" kern="1200" spc="0" baseline="0">
                <a:solidFill>
                  <a:prstClr val="black">
                    <a:lumMod val="65000"/>
                    <a:lumOff val="35000"/>
                  </a:prstClr>
                </a:solidFill>
                <a:latin typeface="+mn-lt"/>
                <a:ea typeface="+mn-ea"/>
                <a:cs typeface="+mn-cs"/>
              </a:defRPr>
            </a:pPr>
            <a:r>
              <a:rPr lang="en-US" sz="1300" dirty="0" smtClean="0">
                <a:solidFill>
                  <a:srgbClr val="000000"/>
                </a:solidFill>
                <a:latin typeface="Raleway" charset="0"/>
                <a:ea typeface="Raleway" charset="0"/>
                <a:cs typeface="Raleway" charset="0"/>
              </a:rPr>
              <a:t> Tract 1002, Block </a:t>
            </a:r>
            <a:r>
              <a:rPr lang="en-US" sz="1300" dirty="0">
                <a:solidFill>
                  <a:srgbClr val="000000"/>
                </a:solidFill>
                <a:latin typeface="Raleway" charset="0"/>
                <a:ea typeface="Raleway" charset="0"/>
                <a:cs typeface="Raleway" charset="0"/>
              </a:rPr>
              <a:t>G</a:t>
            </a:r>
            <a:r>
              <a:rPr lang="en-US" sz="1300" dirty="0" smtClean="0">
                <a:solidFill>
                  <a:srgbClr val="000000"/>
                </a:solidFill>
                <a:latin typeface="Raleway" charset="0"/>
                <a:ea typeface="Raleway" charset="0"/>
                <a:cs typeface="Raleway" charset="0"/>
              </a:rPr>
              <a:t>roup </a:t>
            </a:r>
            <a:r>
              <a:rPr lang="en-US" sz="1300" dirty="0">
                <a:solidFill>
                  <a:srgbClr val="000000"/>
                </a:solidFill>
                <a:latin typeface="Raleway" charset="0"/>
                <a:ea typeface="Raleway" charset="0"/>
                <a:cs typeface="Raleway" charset="0"/>
              </a:rPr>
              <a:t>1</a:t>
            </a:r>
          </a:p>
        </p:txBody>
      </p:sp>
      <p:sp>
        <p:nvSpPr>
          <p:cNvPr id="5" name="TextBox 4"/>
          <p:cNvSpPr txBox="1"/>
          <p:nvPr/>
        </p:nvSpPr>
        <p:spPr>
          <a:xfrm flipH="1">
            <a:off x="1295400" y="4617392"/>
            <a:ext cx="6858000" cy="461665"/>
          </a:xfrm>
          <a:prstGeom prst="rect">
            <a:avLst/>
          </a:prstGeom>
          <a:noFill/>
        </p:spPr>
        <p:txBody>
          <a:bodyPr wrap="square" rtlCol="0">
            <a:spAutoFit/>
          </a:bodyPr>
          <a:lstStyle/>
          <a:p>
            <a:pPr algn="ctr"/>
            <a:r>
              <a:rPr lang="en-US" sz="1200" dirty="0" smtClean="0">
                <a:latin typeface="Trebuchet MS" charset="0"/>
                <a:ea typeface="Trebuchet MS" charset="0"/>
                <a:cs typeface="Trebuchet MS" charset="0"/>
              </a:rPr>
              <a:t>Source</a:t>
            </a:r>
            <a:r>
              <a:rPr lang="en-US" sz="1200" dirty="0">
                <a:latin typeface="Trebuchet MS" charset="0"/>
                <a:ea typeface="Trebuchet MS" charset="0"/>
                <a:cs typeface="Trebuchet MS" charset="0"/>
              </a:rPr>
              <a:t>: Arlington County Real Estate </a:t>
            </a:r>
            <a:r>
              <a:rPr lang="en-US" sz="1200" dirty="0" smtClean="0">
                <a:latin typeface="Trebuchet MS" charset="0"/>
                <a:ea typeface="Trebuchet MS" charset="0"/>
                <a:cs typeface="Trebuchet MS" charset="0"/>
              </a:rPr>
              <a:t>Assessment 2013</a:t>
            </a:r>
            <a:r>
              <a:rPr lang="en-US" sz="1200" dirty="0">
                <a:latin typeface="Trebuchet MS" charset="0"/>
                <a:ea typeface="Trebuchet MS" charset="0"/>
                <a:cs typeface="Trebuchet MS" charset="0"/>
              </a:rPr>
              <a:t>; </a:t>
            </a:r>
            <a:r>
              <a:rPr lang="en-US" sz="1200" dirty="0" smtClean="0">
                <a:latin typeface="Trebuchet MS" charset="0"/>
                <a:ea typeface="Trebuchet MS" charset="0"/>
                <a:cs typeface="Trebuchet MS" charset="0"/>
              </a:rPr>
              <a:t> Arlington MLS 2013</a:t>
            </a:r>
            <a:endParaRPr lang="en-US" sz="1200" dirty="0">
              <a:latin typeface="Trebuchet MS" charset="0"/>
              <a:ea typeface="Trebuchet MS" charset="0"/>
              <a:cs typeface="Trebuchet MS" charset="0"/>
            </a:endParaRPr>
          </a:p>
          <a:p>
            <a:pPr marL="0" algn="ctr"/>
            <a:endParaRPr lang="en-US" sz="1200" dirty="0">
              <a:latin typeface="Trebuchet MS" charset="0"/>
              <a:ea typeface="Trebuchet MS" charset="0"/>
              <a:cs typeface="Trebuchet MS" charset="0"/>
            </a:endParaRPr>
          </a:p>
        </p:txBody>
      </p:sp>
      <p:sp>
        <p:nvSpPr>
          <p:cNvPr id="2" name="TextBox 1"/>
          <p:cNvSpPr txBox="1"/>
          <p:nvPr/>
        </p:nvSpPr>
        <p:spPr>
          <a:xfrm>
            <a:off x="1190582" y="3740469"/>
            <a:ext cx="3355260" cy="307777"/>
          </a:xfrm>
          <a:prstGeom prst="rect">
            <a:avLst/>
          </a:prstGeom>
          <a:solidFill>
            <a:schemeClr val="bg1"/>
          </a:solidFill>
        </p:spPr>
        <p:txBody>
          <a:bodyPr wrap="square" rtlCol="0">
            <a:spAutoFit/>
          </a:bodyPr>
          <a:lstStyle/>
          <a:p>
            <a:pPr marL="0"/>
            <a:r>
              <a:rPr lang="en-US" sz="1400" b="1" dirty="0" smtClean="0">
                <a:latin typeface="Gill Sans Light"/>
                <a:cs typeface="Gill Sans Light"/>
              </a:rPr>
              <a:t>     0    $500K   $1M    $1.5M    $2M</a:t>
            </a:r>
            <a:endParaRPr lang="en-US" sz="1400" b="1" dirty="0">
              <a:latin typeface="Gill Sans Light"/>
              <a:cs typeface="Gill Sans Light"/>
            </a:endParaRPr>
          </a:p>
        </p:txBody>
      </p:sp>
      <p:sp>
        <p:nvSpPr>
          <p:cNvPr id="13" name="TextBox 12"/>
          <p:cNvSpPr txBox="1"/>
          <p:nvPr/>
        </p:nvSpPr>
        <p:spPr>
          <a:xfrm>
            <a:off x="5426440" y="3737514"/>
            <a:ext cx="3310402" cy="307777"/>
          </a:xfrm>
          <a:prstGeom prst="rect">
            <a:avLst/>
          </a:prstGeom>
          <a:solidFill>
            <a:schemeClr val="bg1"/>
          </a:solidFill>
        </p:spPr>
        <p:txBody>
          <a:bodyPr wrap="square" rtlCol="0">
            <a:spAutoFit/>
          </a:bodyPr>
          <a:lstStyle/>
          <a:p>
            <a:pPr marL="0"/>
            <a:r>
              <a:rPr lang="en-US" sz="1400" b="1" dirty="0" smtClean="0">
                <a:latin typeface="Gill Sans Light"/>
                <a:cs typeface="Gill Sans Light"/>
              </a:rPr>
              <a:t>     0   $300K   $600K  $900K  $12M</a:t>
            </a:r>
            <a:endParaRPr lang="en-US" sz="1400" b="1" dirty="0">
              <a:latin typeface="Gill Sans Light"/>
              <a:cs typeface="Gill Sans Light"/>
            </a:endParaRPr>
          </a:p>
        </p:txBody>
      </p:sp>
    </p:spTree>
    <p:extLst>
      <p:ext uri="{BB962C8B-B14F-4D97-AF65-F5344CB8AC3E}">
        <p14:creationId xmlns:p14="http://schemas.microsoft.com/office/powerpoint/2010/main" val="154024292"/>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5" name="Shape 55"/>
          <p:cNvSpPr txBox="1">
            <a:spLocks noGrp="1"/>
          </p:cNvSpPr>
          <p:nvPr>
            <p:ph type="title"/>
          </p:nvPr>
        </p:nvSpPr>
        <p:spPr>
          <a:xfrm>
            <a:off x="0" y="190500"/>
            <a:ext cx="9144000" cy="857250"/>
          </a:xfrm>
          <a:prstGeom prst="rect">
            <a:avLst/>
          </a:prstGeom>
          <a:noFill/>
          <a:ln>
            <a:noFill/>
          </a:ln>
        </p:spPr>
        <p:txBody>
          <a:bodyPr lIns="91425" tIns="91425" rIns="91425" bIns="91425" anchor="ctr" anchorCtr="0">
            <a:noAutofit/>
          </a:bodyPr>
          <a:lstStyle/>
          <a:p>
            <a:pPr marL="0" marR="0" lvl="0" indent="0" algn="ctr" rtl="0">
              <a:lnSpc>
                <a:spcPct val="90000"/>
              </a:lnSpc>
              <a:spcBef>
                <a:spcPts val="0"/>
              </a:spcBef>
              <a:spcAft>
                <a:spcPts val="0"/>
              </a:spcAft>
              <a:buClr>
                <a:schemeClr val="dk1"/>
              </a:buClr>
              <a:buSzPct val="25000"/>
              <a:buFont typeface="Cabin"/>
              <a:buNone/>
            </a:pPr>
            <a:r>
              <a:rPr lang="en-US" sz="2200" b="1" i="0" u="none" strike="noStrike" cap="none" dirty="0" smtClean="0">
                <a:solidFill>
                  <a:srgbClr val="12252D"/>
                </a:solidFill>
                <a:latin typeface="Raleway" charset="0"/>
                <a:ea typeface="Raleway" charset="0"/>
                <a:cs typeface="Raleway" charset="0"/>
                <a:sym typeface="Arial Narrow"/>
              </a:rPr>
              <a:t>How many people are enrolled in Arlington Alerts &amp; where?</a:t>
            </a:r>
            <a:endParaRPr lang="en-US" sz="2200" b="1" i="0" u="none" strike="noStrike" cap="none" dirty="0">
              <a:solidFill>
                <a:srgbClr val="12252D"/>
              </a:solidFill>
              <a:latin typeface="Raleway" charset="0"/>
              <a:ea typeface="Raleway" charset="0"/>
              <a:cs typeface="Raleway" charset="0"/>
              <a:sym typeface="Arial Narrow"/>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58000" y="1172441"/>
            <a:ext cx="1667971" cy="637309"/>
          </a:xfrm>
          <a:prstGeom prst="rect">
            <a:avLst/>
          </a:prstGeom>
          <a:ln>
            <a:solidFill>
              <a:schemeClr val="tx1"/>
            </a:solidFill>
          </a:ln>
          <a:effectLst>
            <a:outerShdw blurRad="50800" dist="38100" dir="2700000" algn="tl" rotWithShape="0">
              <a:srgbClr val="000000">
                <a:alpha val="43000"/>
              </a:srgbClr>
            </a:outerShdw>
          </a:effectLst>
        </p:spPr>
      </p:pic>
      <p:pic>
        <p:nvPicPr>
          <p:cNvPr id="10" name="Shape 77" descr="ACwtenroll2 (1) copy.jpg"/>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814485" y="1191108"/>
            <a:ext cx="2832890" cy="2964796"/>
          </a:xfrm>
          <a:prstGeom prst="rect">
            <a:avLst/>
          </a:prstGeom>
          <a:noFill/>
          <a:ln w="28575" cmpd="sng">
            <a:solidFill>
              <a:schemeClr val="tx1"/>
            </a:solidFill>
          </a:ln>
          <a:effectLst>
            <a:outerShdw blurRad="50800" dist="38100" dir="2700000" algn="tl" rotWithShape="0">
              <a:srgbClr val="000000">
                <a:alpha val="43000"/>
              </a:srgbClr>
            </a:outerShdw>
          </a:effectLst>
        </p:spPr>
      </p:pic>
      <p:pic>
        <p:nvPicPr>
          <p:cNvPr id="11" name="Shape 78" descr="ACwtenroll2 (1) copy.jp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814486" y="2789086"/>
            <a:ext cx="361847" cy="1366817"/>
          </a:xfrm>
          <a:prstGeom prst="rect">
            <a:avLst/>
          </a:prstGeom>
          <a:noFill/>
          <a:ln>
            <a:noFill/>
          </a:ln>
        </p:spPr>
      </p:pic>
      <p:sp>
        <p:nvSpPr>
          <p:cNvPr id="8" name="TextBox 7"/>
          <p:cNvSpPr txBox="1"/>
          <p:nvPr/>
        </p:nvSpPr>
        <p:spPr>
          <a:xfrm>
            <a:off x="3827227" y="2792982"/>
            <a:ext cx="377707" cy="224809"/>
          </a:xfrm>
          <a:prstGeom prst="rect">
            <a:avLst/>
          </a:prstGeom>
          <a:noFill/>
        </p:spPr>
        <p:txBody>
          <a:bodyPr wrap="none" rtlCol="0">
            <a:spAutoFit/>
          </a:bodyPr>
          <a:lstStyle/>
          <a:p>
            <a:r>
              <a:rPr lang="en-US" sz="1200" dirty="0">
                <a:solidFill>
                  <a:schemeClr val="bg1"/>
                </a:solidFill>
                <a:latin typeface="Gill Sans Light"/>
                <a:cs typeface="Gill Sans Light"/>
              </a:rPr>
              <a:t>H</a:t>
            </a:r>
            <a:r>
              <a:rPr lang="en-US" sz="1200" dirty="0" smtClean="0">
                <a:solidFill>
                  <a:schemeClr val="bg1"/>
                </a:solidFill>
                <a:latin typeface="Gill Sans Light"/>
                <a:cs typeface="Gill Sans Light"/>
              </a:rPr>
              <a:t>igh</a:t>
            </a:r>
            <a:endParaRPr lang="en-US" sz="1200" dirty="0">
              <a:solidFill>
                <a:schemeClr val="bg1"/>
              </a:solidFill>
              <a:latin typeface="Gill Sans Light"/>
              <a:cs typeface="Gill Sans Light"/>
            </a:endParaRPr>
          </a:p>
        </p:txBody>
      </p:sp>
      <p:sp>
        <p:nvSpPr>
          <p:cNvPr id="13" name="TextBox 12"/>
          <p:cNvSpPr txBox="1"/>
          <p:nvPr/>
        </p:nvSpPr>
        <p:spPr>
          <a:xfrm>
            <a:off x="3827227" y="3844315"/>
            <a:ext cx="368437" cy="224809"/>
          </a:xfrm>
          <a:prstGeom prst="rect">
            <a:avLst/>
          </a:prstGeom>
          <a:noFill/>
        </p:spPr>
        <p:txBody>
          <a:bodyPr wrap="none" rtlCol="0">
            <a:spAutoFit/>
          </a:bodyPr>
          <a:lstStyle/>
          <a:p>
            <a:r>
              <a:rPr lang="en-US" sz="1200" dirty="0" smtClean="0">
                <a:solidFill>
                  <a:schemeClr val="bg1"/>
                </a:solidFill>
                <a:latin typeface="Gill Sans Light"/>
                <a:cs typeface="Gill Sans Light"/>
              </a:rPr>
              <a:t>Low</a:t>
            </a:r>
            <a:endParaRPr lang="en-US" sz="1200" dirty="0">
              <a:solidFill>
                <a:schemeClr val="bg1"/>
              </a:solidFill>
              <a:latin typeface="Gill Sans Light"/>
              <a:cs typeface="Gill Sans Light"/>
            </a:endParaRPr>
          </a:p>
        </p:txBody>
      </p:sp>
      <p:sp>
        <p:nvSpPr>
          <p:cNvPr id="14" name="TextBox 13"/>
          <p:cNvSpPr txBox="1"/>
          <p:nvPr/>
        </p:nvSpPr>
        <p:spPr>
          <a:xfrm>
            <a:off x="4140843" y="4198656"/>
            <a:ext cx="2271776" cy="292388"/>
          </a:xfrm>
          <a:prstGeom prst="rect">
            <a:avLst/>
          </a:prstGeom>
          <a:noFill/>
        </p:spPr>
        <p:txBody>
          <a:bodyPr wrap="none" rtlCol="0">
            <a:spAutoFit/>
          </a:bodyPr>
          <a:lstStyle/>
          <a:p>
            <a:r>
              <a:rPr lang="en-US" sz="1300" b="1" dirty="0" smtClean="0">
                <a:latin typeface="Trebuchet MS" charset="0"/>
                <a:ea typeface="Trebuchet MS" charset="0"/>
                <a:cs typeface="Trebuchet MS" charset="0"/>
              </a:rPr>
              <a:t>Enrollment by Block Grou</a:t>
            </a:r>
            <a:r>
              <a:rPr lang="en-US" sz="1300" b="1" dirty="0">
                <a:latin typeface="Trebuchet MS" charset="0"/>
                <a:ea typeface="Trebuchet MS" charset="0"/>
                <a:cs typeface="Trebuchet MS" charset="0"/>
              </a:rPr>
              <a:t>p</a:t>
            </a:r>
          </a:p>
        </p:txBody>
      </p:sp>
      <p:pic>
        <p:nvPicPr>
          <p:cNvPr id="6" name="Shape 62" descr="alert_count_ca (1) copy.jp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16819" y="1185355"/>
            <a:ext cx="2668321" cy="2941749"/>
          </a:xfrm>
          <a:prstGeom prst="rect">
            <a:avLst/>
          </a:prstGeom>
          <a:noFill/>
          <a:ln w="28575" cmpd="sng">
            <a:solidFill>
              <a:schemeClr val="tx1"/>
            </a:solidFill>
          </a:ln>
          <a:effectLst>
            <a:outerShdw blurRad="50800" dist="38100" dir="2700000" algn="tl" rotWithShape="0">
              <a:srgbClr val="000000">
                <a:alpha val="43000"/>
              </a:srgbClr>
            </a:outerShdw>
          </a:effectLst>
        </p:spPr>
      </p:pic>
      <p:sp>
        <p:nvSpPr>
          <p:cNvPr id="4" name="TextBox 3"/>
          <p:cNvSpPr txBox="1"/>
          <p:nvPr/>
        </p:nvSpPr>
        <p:spPr>
          <a:xfrm>
            <a:off x="643058" y="4167963"/>
            <a:ext cx="2703817" cy="292388"/>
          </a:xfrm>
          <a:prstGeom prst="rect">
            <a:avLst/>
          </a:prstGeom>
          <a:noFill/>
        </p:spPr>
        <p:txBody>
          <a:bodyPr wrap="none" rtlCol="0">
            <a:spAutoFit/>
          </a:bodyPr>
          <a:lstStyle/>
          <a:p>
            <a:r>
              <a:rPr lang="en-US" sz="1300" b="1" dirty="0" smtClean="0">
                <a:latin typeface="Trebuchet MS" charset="0"/>
                <a:ea typeface="Trebuchet MS" charset="0"/>
                <a:cs typeface="Trebuchet MS" charset="0"/>
              </a:rPr>
              <a:t>Enrollment per Civic Association</a:t>
            </a:r>
            <a:endParaRPr lang="en-US" sz="1300" b="1" dirty="0">
              <a:latin typeface="Trebuchet MS" charset="0"/>
              <a:ea typeface="Trebuchet MS" charset="0"/>
              <a:cs typeface="Trebuchet MS" charset="0"/>
            </a:endParaRPr>
          </a:p>
        </p:txBody>
      </p:sp>
      <p:pic>
        <p:nvPicPr>
          <p:cNvPr id="7" name="Shape 67" descr="alert_count_ca (1) copy.jp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716665" y="3354533"/>
            <a:ext cx="510227" cy="740320"/>
          </a:xfrm>
          <a:prstGeom prst="rect">
            <a:avLst/>
          </a:prstGeom>
          <a:noFill/>
          <a:ln>
            <a:noFill/>
          </a:ln>
        </p:spPr>
      </p:pic>
    </p:spTree>
    <p:extLst>
      <p:ext uri="{BB962C8B-B14F-4D97-AF65-F5344CB8AC3E}">
        <p14:creationId xmlns:p14="http://schemas.microsoft.com/office/powerpoint/2010/main" val="148175765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3" name="Title 2"/>
          <p:cNvSpPr>
            <a:spLocks noGrp="1"/>
          </p:cNvSpPr>
          <p:nvPr>
            <p:ph type="title"/>
          </p:nvPr>
        </p:nvSpPr>
        <p:spPr>
          <a:xfrm>
            <a:off x="457200" y="57150"/>
            <a:ext cx="7924800" cy="857250"/>
          </a:xfrm>
        </p:spPr>
        <p:txBody>
          <a:bodyPr>
            <a:normAutofit/>
          </a:bodyPr>
          <a:lstStyle/>
          <a:p>
            <a:pPr algn="l"/>
            <a:r>
              <a:rPr lang="en-US" sz="3000" b="1" dirty="0" smtClean="0">
                <a:solidFill>
                  <a:srgbClr val="12252D"/>
                </a:solidFill>
                <a:latin typeface="Raleway" charset="0"/>
                <a:ea typeface="Raleway" charset="0"/>
                <a:cs typeface="Raleway" charset="0"/>
              </a:rPr>
              <a:t>DSPG Summer Program</a:t>
            </a:r>
            <a:endParaRPr lang="en-US" sz="3000" b="1" dirty="0">
              <a:solidFill>
                <a:srgbClr val="12252D"/>
              </a:solidFill>
              <a:latin typeface="Raleway" charset="0"/>
              <a:ea typeface="Raleway" charset="0"/>
              <a:cs typeface="Raleway" charset="0"/>
            </a:endParaRPr>
          </a:p>
        </p:txBody>
      </p:sp>
      <p:sp>
        <p:nvSpPr>
          <p:cNvPr id="4" name="TextBox 3"/>
          <p:cNvSpPr txBox="1"/>
          <p:nvPr/>
        </p:nvSpPr>
        <p:spPr>
          <a:xfrm>
            <a:off x="4419601" y="1047750"/>
            <a:ext cx="4267200" cy="2462213"/>
          </a:xfrm>
          <a:prstGeom prst="rect">
            <a:avLst/>
          </a:prstGeom>
          <a:noFill/>
        </p:spPr>
        <p:txBody>
          <a:bodyPr wrap="square" rtlCol="0">
            <a:spAutoFit/>
          </a:bodyPr>
          <a:lstStyle/>
          <a:p>
            <a:pPr algn="just"/>
            <a:r>
              <a:rPr lang="en-US" sz="1400" i="1" dirty="0">
                <a:solidFill>
                  <a:srgbClr val="12252D"/>
                </a:solidFill>
                <a:latin typeface="Trebuchet MS" charset="0"/>
                <a:ea typeface="Trebuchet MS" charset="0"/>
                <a:cs typeface="Trebuchet MS" charset="0"/>
              </a:rPr>
              <a:t>"The collaborative nature of the lab provides students with a holistic and diversified experience which prepares them to contribute meaningfully to research projects. Each research scientist at the lab contributes a unique perspective, enriching both the projects we work on, as well as the interests and aspirations of the students in the program. This access to a professional network has extended far beyond my summer experience, and reaches across many universities and institutions."</a:t>
            </a:r>
            <a:endParaRPr lang="en-US" sz="1400" b="1" i="1" dirty="0">
              <a:solidFill>
                <a:srgbClr val="12252D"/>
              </a:solidFill>
              <a:latin typeface="Trebuchet MS" charset="0"/>
              <a:ea typeface="Trebuchet MS" charset="0"/>
              <a:cs typeface="Trebuchet MS" charset="0"/>
            </a:endParaRPr>
          </a:p>
        </p:txBody>
      </p:sp>
      <p:sp>
        <p:nvSpPr>
          <p:cNvPr id="2" name="TextBox 1"/>
          <p:cNvSpPr txBox="1"/>
          <p:nvPr/>
        </p:nvSpPr>
        <p:spPr>
          <a:xfrm>
            <a:off x="4419601" y="3442689"/>
            <a:ext cx="4267200" cy="323165"/>
          </a:xfrm>
          <a:prstGeom prst="rect">
            <a:avLst/>
          </a:prstGeom>
          <a:noFill/>
        </p:spPr>
        <p:txBody>
          <a:bodyPr wrap="square" rtlCol="0">
            <a:spAutoFit/>
          </a:bodyPr>
          <a:lstStyle/>
          <a:p>
            <a:pPr marL="0" algn="r"/>
            <a:r>
              <a:rPr lang="en-US" sz="1500" b="1" dirty="0" smtClean="0">
                <a:solidFill>
                  <a:srgbClr val="12252D"/>
                </a:solidFill>
                <a:latin typeface="Trebuchet MS" charset="0"/>
                <a:ea typeface="Trebuchet MS" charset="0"/>
                <a:cs typeface="Trebuchet MS" charset="0"/>
              </a:rPr>
              <a:t>- Madison </a:t>
            </a:r>
            <a:r>
              <a:rPr lang="en-US" sz="1500" b="1" dirty="0" err="1" smtClean="0">
                <a:solidFill>
                  <a:srgbClr val="12252D"/>
                </a:solidFill>
                <a:latin typeface="Trebuchet MS" charset="0"/>
                <a:ea typeface="Trebuchet MS" charset="0"/>
                <a:cs typeface="Trebuchet MS" charset="0"/>
              </a:rPr>
              <a:t>Arnsberger</a:t>
            </a:r>
            <a:r>
              <a:rPr lang="en-US" sz="1500" b="1" dirty="0" smtClean="0">
                <a:solidFill>
                  <a:srgbClr val="12252D"/>
                </a:solidFill>
                <a:latin typeface="Trebuchet MS" charset="0"/>
                <a:ea typeface="Trebuchet MS" charset="0"/>
                <a:cs typeface="Trebuchet MS" charset="0"/>
              </a:rPr>
              <a:t>, DSPG Fellow 2016</a:t>
            </a:r>
            <a:endParaRPr lang="en-US" sz="1500" b="1" dirty="0">
              <a:solidFill>
                <a:srgbClr val="12252D"/>
              </a:solidFill>
              <a:latin typeface="Trebuchet MS" charset="0"/>
              <a:ea typeface="Trebuchet MS" charset="0"/>
              <a:cs typeface="Trebuchet MS" charset="0"/>
            </a:endParaRPr>
          </a:p>
        </p:txBody>
      </p:sp>
      <p:pic>
        <p:nvPicPr>
          <p:cNvPr id="6" name="Picture 5" descr="MacHD:Users:paulheilker:Desktop:table_new.jpg"/>
          <p:cNvPicPr/>
          <p:nvPr/>
        </p:nvPicPr>
        <p:blipFill>
          <a:blip r:embed="rId3">
            <a:extLst>
              <a:ext uri="{28A0092B-C50C-407E-A947-70E740481C1C}">
                <a14:useLocalDpi xmlns:a14="http://schemas.microsoft.com/office/drawing/2010/main" val="0"/>
              </a:ext>
            </a:extLst>
          </a:blip>
          <a:srcRect/>
          <a:stretch>
            <a:fillRect/>
          </a:stretch>
        </p:blipFill>
        <p:spPr bwMode="auto">
          <a:xfrm>
            <a:off x="606312" y="1117305"/>
            <a:ext cx="3730738" cy="2486967"/>
          </a:xfrm>
          <a:prstGeom prst="rect">
            <a:avLst/>
          </a:prstGeom>
          <a:ln>
            <a:noFill/>
          </a:ln>
          <a:effectLst/>
        </p:spPr>
      </p:pic>
    </p:spTree>
    <p:extLst>
      <p:ext uri="{BB962C8B-B14F-4D97-AF65-F5344CB8AC3E}">
        <p14:creationId xmlns:p14="http://schemas.microsoft.com/office/powerpoint/2010/main" val="1045572567"/>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199"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Other Quotes</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1066800" y="972333"/>
            <a:ext cx="6858000" cy="3231654"/>
          </a:xfrm>
          <a:prstGeom prst="rect">
            <a:avLst/>
          </a:prstGeom>
          <a:noFill/>
        </p:spPr>
        <p:txBody>
          <a:bodyPr wrap="square" rtlCol="0">
            <a:spAutoFit/>
          </a:bodyPr>
          <a:lstStyle/>
          <a:p>
            <a:r>
              <a:rPr lang="en-US" sz="1400" i="1" dirty="0">
                <a:solidFill>
                  <a:srgbClr val="12252D"/>
                </a:solidFill>
                <a:latin typeface="Trebuchet MS" charset="0"/>
                <a:ea typeface="Trebuchet MS" charset="0"/>
                <a:cs typeface="Trebuchet MS" charset="0"/>
              </a:rPr>
              <a:t>“While classwork is heavy on numbers, being able to work directly with people at Arlington County government is eye-opening. It gives you a broader context and changes your world </a:t>
            </a:r>
            <a:r>
              <a:rPr lang="en-US" sz="1400" i="1" dirty="0" smtClean="0">
                <a:solidFill>
                  <a:srgbClr val="12252D"/>
                </a:solidFill>
                <a:latin typeface="Trebuchet MS" charset="0"/>
                <a:ea typeface="Trebuchet MS" charset="0"/>
                <a:cs typeface="Trebuchet MS" charset="0"/>
              </a:rPr>
              <a:t>view.” </a:t>
            </a:r>
          </a:p>
          <a:p>
            <a:pPr algn="r"/>
            <a:r>
              <a:rPr lang="en-US" sz="1200" b="1" dirty="0" smtClean="0">
                <a:solidFill>
                  <a:srgbClr val="12252D"/>
                </a:solidFill>
                <a:latin typeface="Trebuchet MS" charset="0"/>
                <a:ea typeface="Trebuchet MS" charset="0"/>
                <a:cs typeface="Trebuchet MS" charset="0"/>
              </a:rPr>
              <a:t>- Adrienne </a:t>
            </a:r>
            <a:r>
              <a:rPr lang="en-US" sz="1200" b="1" dirty="0">
                <a:solidFill>
                  <a:srgbClr val="12252D"/>
                </a:solidFill>
                <a:latin typeface="Trebuchet MS" charset="0"/>
                <a:ea typeface="Trebuchet MS" charset="0"/>
                <a:cs typeface="Trebuchet MS" charset="0"/>
              </a:rPr>
              <a:t>Rogers, of Blacksburg, Virginia, then a </a:t>
            </a:r>
            <a:r>
              <a:rPr lang="en-US" sz="1200" b="1" dirty="0" smtClean="0">
                <a:solidFill>
                  <a:srgbClr val="12252D"/>
                </a:solidFill>
                <a:latin typeface="Trebuchet MS" charset="0"/>
                <a:ea typeface="Trebuchet MS" charset="0"/>
                <a:cs typeface="Trebuchet MS" charset="0"/>
              </a:rPr>
              <a:t/>
            </a:r>
            <a:br>
              <a:rPr lang="en-US" sz="1200" b="1" dirty="0" smtClean="0">
                <a:solidFill>
                  <a:srgbClr val="12252D"/>
                </a:solidFill>
                <a:latin typeface="Trebuchet MS" charset="0"/>
                <a:ea typeface="Trebuchet MS" charset="0"/>
                <a:cs typeface="Trebuchet MS" charset="0"/>
              </a:rPr>
            </a:br>
            <a:r>
              <a:rPr lang="en-US" sz="1200" b="1" dirty="0" smtClean="0">
                <a:solidFill>
                  <a:srgbClr val="12252D"/>
                </a:solidFill>
                <a:latin typeface="Trebuchet MS" charset="0"/>
                <a:ea typeface="Trebuchet MS" charset="0"/>
                <a:cs typeface="Trebuchet MS" charset="0"/>
              </a:rPr>
              <a:t>rising </a:t>
            </a:r>
            <a:r>
              <a:rPr lang="en-US" sz="1200" b="1" dirty="0">
                <a:solidFill>
                  <a:srgbClr val="12252D"/>
                </a:solidFill>
                <a:latin typeface="Trebuchet MS" charset="0"/>
                <a:ea typeface="Trebuchet MS" charset="0"/>
                <a:cs typeface="Trebuchet MS" charset="0"/>
              </a:rPr>
              <a:t>senior majoring in statistics and sociology at Virginia </a:t>
            </a:r>
            <a:r>
              <a:rPr lang="en-US" sz="1200" b="1" dirty="0" smtClean="0">
                <a:solidFill>
                  <a:srgbClr val="12252D"/>
                </a:solidFill>
                <a:latin typeface="Trebuchet MS" charset="0"/>
                <a:ea typeface="Trebuchet MS" charset="0"/>
                <a:cs typeface="Trebuchet MS" charset="0"/>
              </a:rPr>
              <a:t>Tech</a:t>
            </a:r>
          </a:p>
          <a:p>
            <a:endParaRPr lang="en-US" sz="1400" i="1" dirty="0" smtClean="0">
              <a:solidFill>
                <a:srgbClr val="12252D"/>
              </a:solidFill>
              <a:latin typeface="Trebuchet MS" charset="0"/>
              <a:ea typeface="Trebuchet MS" charset="0"/>
              <a:cs typeface="Trebuchet MS" charset="0"/>
            </a:endParaRPr>
          </a:p>
          <a:p>
            <a:endParaRPr lang="en-US" sz="1400" i="1" dirty="0" smtClean="0">
              <a:solidFill>
                <a:srgbClr val="12252D"/>
              </a:solidFill>
              <a:latin typeface="Trebuchet MS" charset="0"/>
              <a:ea typeface="Trebuchet MS" charset="0"/>
              <a:cs typeface="Trebuchet MS" charset="0"/>
            </a:endParaRPr>
          </a:p>
          <a:p>
            <a:r>
              <a:rPr lang="en-US" sz="1400" i="1" dirty="0" smtClean="0">
                <a:solidFill>
                  <a:srgbClr val="12252D"/>
                </a:solidFill>
                <a:latin typeface="Trebuchet MS" charset="0"/>
                <a:ea typeface="Trebuchet MS" charset="0"/>
                <a:cs typeface="Trebuchet MS" charset="0"/>
              </a:rPr>
              <a:t>“</a:t>
            </a:r>
            <a:r>
              <a:rPr lang="en-US" sz="1400" i="1" dirty="0">
                <a:solidFill>
                  <a:srgbClr val="12252D"/>
                </a:solidFill>
                <a:latin typeface="Trebuchet MS" charset="0"/>
                <a:ea typeface="Trebuchet MS" charset="0"/>
                <a:cs typeface="Trebuchet MS" charset="0"/>
              </a:rPr>
              <a:t>I never realized how much time it takes to clean the data into the right form. Now I know and can really appreciate all the </a:t>
            </a:r>
            <a:r>
              <a:rPr lang="en-US" sz="1400" i="1" dirty="0" smtClean="0">
                <a:solidFill>
                  <a:srgbClr val="12252D"/>
                </a:solidFill>
                <a:latin typeface="Trebuchet MS" charset="0"/>
                <a:ea typeface="Trebuchet MS" charset="0"/>
                <a:cs typeface="Trebuchet MS" charset="0"/>
              </a:rPr>
              <a:t>effort.” </a:t>
            </a:r>
          </a:p>
          <a:p>
            <a:pPr algn="r"/>
            <a:r>
              <a:rPr lang="en-US" sz="1200" b="1" dirty="0" smtClean="0">
                <a:solidFill>
                  <a:srgbClr val="12252D"/>
                </a:solidFill>
                <a:latin typeface="Trebuchet MS" charset="0"/>
                <a:ea typeface="Trebuchet MS" charset="0"/>
                <a:cs typeface="Trebuchet MS" charset="0"/>
              </a:rPr>
              <a:t>- Will </a:t>
            </a:r>
            <a:r>
              <a:rPr lang="en-US" sz="1200" b="1" dirty="0" err="1">
                <a:solidFill>
                  <a:srgbClr val="12252D"/>
                </a:solidFill>
                <a:latin typeface="Trebuchet MS" charset="0"/>
                <a:ea typeface="Trebuchet MS" charset="0"/>
                <a:cs typeface="Trebuchet MS" charset="0"/>
              </a:rPr>
              <a:t>Sandholtz</a:t>
            </a:r>
            <a:r>
              <a:rPr lang="en-US" sz="1200" b="1" dirty="0">
                <a:solidFill>
                  <a:srgbClr val="12252D"/>
                </a:solidFill>
                <a:latin typeface="Trebuchet MS" charset="0"/>
                <a:ea typeface="Trebuchet MS" charset="0"/>
                <a:cs typeface="Trebuchet MS" charset="0"/>
              </a:rPr>
              <a:t>, then a rising junior at U of California, </a:t>
            </a:r>
            <a:r>
              <a:rPr lang="en-US" sz="1200" b="1" dirty="0" smtClean="0">
                <a:solidFill>
                  <a:srgbClr val="12252D"/>
                </a:solidFill>
                <a:latin typeface="Trebuchet MS" charset="0"/>
                <a:ea typeface="Trebuchet MS" charset="0"/>
                <a:cs typeface="Trebuchet MS" charset="0"/>
              </a:rPr>
              <a:t>Berkeley</a:t>
            </a:r>
          </a:p>
          <a:p>
            <a:endParaRPr lang="en-US" sz="1400" i="1" dirty="0" smtClean="0">
              <a:solidFill>
                <a:srgbClr val="12252D"/>
              </a:solidFill>
              <a:latin typeface="Trebuchet MS" charset="0"/>
              <a:ea typeface="Trebuchet MS" charset="0"/>
              <a:cs typeface="Trebuchet MS" charset="0"/>
            </a:endParaRPr>
          </a:p>
          <a:p>
            <a:endParaRPr lang="en-US" sz="1400" i="1" dirty="0">
              <a:solidFill>
                <a:srgbClr val="12252D"/>
              </a:solidFill>
              <a:latin typeface="Trebuchet MS" charset="0"/>
              <a:ea typeface="Trebuchet MS" charset="0"/>
              <a:cs typeface="Trebuchet MS" charset="0"/>
            </a:endParaRPr>
          </a:p>
          <a:p>
            <a:r>
              <a:rPr lang="en-US" sz="1400" i="1" dirty="0">
                <a:latin typeface="Trebuchet MS" charset="0"/>
                <a:ea typeface="Trebuchet MS" charset="0"/>
                <a:cs typeface="Trebuchet MS" charset="0"/>
              </a:rPr>
              <a:t>"All of our projects involved interesting issues with a clear need for statistical expertise, and a direct impact on the communities we worked with</a:t>
            </a:r>
            <a:r>
              <a:rPr lang="en-US" sz="1400" i="1" dirty="0" smtClean="0">
                <a:latin typeface="Trebuchet MS" charset="0"/>
                <a:ea typeface="Trebuchet MS" charset="0"/>
                <a:cs typeface="Trebuchet MS" charset="0"/>
              </a:rPr>
              <a:t>."</a:t>
            </a:r>
            <a:endParaRPr lang="en-US" sz="1400" i="1" dirty="0" smtClean="0">
              <a:solidFill>
                <a:srgbClr val="12252D"/>
              </a:solidFill>
              <a:latin typeface="Trebuchet MS" charset="0"/>
              <a:ea typeface="Trebuchet MS" charset="0"/>
              <a:cs typeface="Trebuchet MS" charset="0"/>
            </a:endParaRPr>
          </a:p>
          <a:p>
            <a:endParaRPr lang="en-US" sz="1400" i="1"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5486091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5" name="Title 1"/>
          <p:cNvSpPr txBox="1">
            <a:spLocks/>
          </p:cNvSpPr>
          <p:nvPr/>
        </p:nvSpPr>
        <p:spPr>
          <a:xfrm>
            <a:off x="457199" y="57150"/>
            <a:ext cx="8229600" cy="857250"/>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0" i="0" kern="1200">
                <a:solidFill>
                  <a:schemeClr val="tx1"/>
                </a:solidFill>
                <a:latin typeface="Gill Sans  "/>
                <a:ea typeface="+mj-ea"/>
                <a:cs typeface="Gill Sans  "/>
              </a:defRPr>
            </a:lvl1pPr>
          </a:lstStyle>
          <a:p>
            <a:pPr algn="l"/>
            <a:r>
              <a:rPr lang="en-US" sz="3000" b="1" smtClean="0">
                <a:solidFill>
                  <a:srgbClr val="12252D"/>
                </a:solidFill>
                <a:latin typeface="Raleway" charset="0"/>
                <a:ea typeface="Raleway" charset="0"/>
                <a:cs typeface="Raleway" charset="0"/>
              </a:rPr>
              <a:t>Other Quotes</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990600" y="1047750"/>
            <a:ext cx="7315200" cy="2523768"/>
          </a:xfrm>
          <a:prstGeom prst="rect">
            <a:avLst/>
          </a:prstGeom>
          <a:noFill/>
        </p:spPr>
        <p:txBody>
          <a:bodyPr wrap="square" rtlCol="0">
            <a:spAutoFit/>
          </a:bodyPr>
          <a:lstStyle/>
          <a:p>
            <a:r>
              <a:rPr lang="en-US" sz="1400" i="1" dirty="0">
                <a:latin typeface="Trebuchet MS" charset="0"/>
                <a:ea typeface="Trebuchet MS" charset="0"/>
                <a:cs typeface="Trebuchet MS" charset="0"/>
              </a:rPr>
              <a:t>“Our overarching objective is to equip new generations of scientists with skills they need to provide policymakers and government leaders with data analysis support that can inform difficult decisions related to healthcare, education, and social </a:t>
            </a:r>
            <a:r>
              <a:rPr lang="en-US" sz="1400" i="1" dirty="0" smtClean="0">
                <a:latin typeface="Trebuchet MS" charset="0"/>
                <a:ea typeface="Trebuchet MS" charset="0"/>
                <a:cs typeface="Trebuchet MS" charset="0"/>
              </a:rPr>
              <a:t>justice.” </a:t>
            </a:r>
          </a:p>
          <a:p>
            <a:pPr algn="r"/>
            <a:r>
              <a:rPr lang="en-US" sz="1200" b="1" dirty="0" smtClean="0">
                <a:latin typeface="Trebuchet MS" charset="0"/>
                <a:ea typeface="Trebuchet MS" charset="0"/>
                <a:cs typeface="Trebuchet MS" charset="0"/>
              </a:rPr>
              <a:t>- Sallie </a:t>
            </a:r>
            <a:r>
              <a:rPr lang="en-US" sz="1200" b="1" dirty="0">
                <a:latin typeface="Trebuchet MS" charset="0"/>
                <a:ea typeface="Trebuchet MS" charset="0"/>
                <a:cs typeface="Trebuchet MS" charset="0"/>
              </a:rPr>
              <a:t>Keller, professor of statistics and </a:t>
            </a:r>
            <a:r>
              <a:rPr lang="en-US" sz="1200" b="1" dirty="0" smtClean="0">
                <a:latin typeface="Trebuchet MS" charset="0"/>
                <a:ea typeface="Trebuchet MS" charset="0"/>
                <a:cs typeface="Trebuchet MS" charset="0"/>
              </a:rPr>
              <a:t/>
            </a:r>
            <a:br>
              <a:rPr lang="en-US" sz="1200" b="1" dirty="0" smtClean="0">
                <a:latin typeface="Trebuchet MS" charset="0"/>
                <a:ea typeface="Trebuchet MS" charset="0"/>
                <a:cs typeface="Trebuchet MS" charset="0"/>
              </a:rPr>
            </a:br>
            <a:r>
              <a:rPr lang="en-US" sz="1200" b="1" dirty="0" smtClean="0">
                <a:latin typeface="Trebuchet MS" charset="0"/>
                <a:ea typeface="Trebuchet MS" charset="0"/>
                <a:cs typeface="Trebuchet MS" charset="0"/>
              </a:rPr>
              <a:t>director </a:t>
            </a:r>
            <a:r>
              <a:rPr lang="en-US" sz="1200" b="1" dirty="0">
                <a:latin typeface="Trebuchet MS" charset="0"/>
                <a:ea typeface="Trebuchet MS" charset="0"/>
                <a:cs typeface="Trebuchet MS" charset="0"/>
              </a:rPr>
              <a:t>of the Social and Decision Analytics </a:t>
            </a:r>
            <a:r>
              <a:rPr lang="en-US" sz="1200" b="1" dirty="0" smtClean="0">
                <a:latin typeface="Trebuchet MS" charset="0"/>
                <a:ea typeface="Trebuchet MS" charset="0"/>
                <a:cs typeface="Trebuchet MS" charset="0"/>
              </a:rPr>
              <a:t>Laboratory</a:t>
            </a:r>
          </a:p>
          <a:p>
            <a:endParaRPr lang="en-US" sz="1200" b="1" dirty="0" smtClean="0">
              <a:latin typeface="Trebuchet MS" charset="0"/>
              <a:ea typeface="Trebuchet MS" charset="0"/>
              <a:cs typeface="Trebuchet MS" charset="0"/>
            </a:endParaRPr>
          </a:p>
          <a:p>
            <a:endParaRPr lang="en-US" sz="1400" dirty="0" smtClean="0">
              <a:latin typeface="Trebuchet MS" charset="0"/>
              <a:ea typeface="Trebuchet MS" charset="0"/>
              <a:cs typeface="Trebuchet MS" charset="0"/>
            </a:endParaRPr>
          </a:p>
          <a:p>
            <a:r>
              <a:rPr lang="en-US" sz="1400" i="1" dirty="0" smtClean="0">
                <a:latin typeface="Trebuchet MS" charset="0"/>
                <a:ea typeface="Trebuchet MS" charset="0"/>
                <a:cs typeface="Trebuchet MS" charset="0"/>
              </a:rPr>
              <a:t>“</a:t>
            </a:r>
            <a:r>
              <a:rPr lang="en-US" sz="1400" i="1" dirty="0">
                <a:latin typeface="Trebuchet MS" charset="0"/>
                <a:ea typeface="Trebuchet MS" charset="0"/>
                <a:cs typeface="Trebuchet MS" charset="0"/>
              </a:rPr>
              <a:t>It’s not easy to find a program like Data Science for the Public Good that combines my two majors — statistics and psychology. This is a </a:t>
            </a:r>
            <a:r>
              <a:rPr lang="en-US" sz="1400" i="1" dirty="0" smtClean="0">
                <a:latin typeface="Trebuchet MS" charset="0"/>
                <a:ea typeface="Trebuchet MS" charset="0"/>
                <a:cs typeface="Trebuchet MS" charset="0"/>
              </a:rPr>
              <a:t>great opportunity </a:t>
            </a:r>
            <a:r>
              <a:rPr lang="en-US" sz="1400" i="1" dirty="0">
                <a:latin typeface="Trebuchet MS" charset="0"/>
                <a:ea typeface="Trebuchet MS" charset="0"/>
                <a:cs typeface="Trebuchet MS" charset="0"/>
              </a:rPr>
              <a:t>for me to work on an issue I am passionate </a:t>
            </a:r>
            <a:r>
              <a:rPr lang="en-US" sz="1400" i="1" dirty="0" smtClean="0">
                <a:latin typeface="Trebuchet MS" charset="0"/>
                <a:ea typeface="Trebuchet MS" charset="0"/>
                <a:cs typeface="Trebuchet MS" charset="0"/>
              </a:rPr>
              <a:t>about.”</a:t>
            </a:r>
          </a:p>
          <a:p>
            <a:pPr algn="r"/>
            <a:r>
              <a:rPr lang="en-US" sz="1200" b="1" dirty="0" smtClean="0">
                <a:latin typeface="Trebuchet MS" charset="0"/>
                <a:ea typeface="Trebuchet MS" charset="0"/>
                <a:cs typeface="Trebuchet MS" charset="0"/>
              </a:rPr>
              <a:t>- Emily </a:t>
            </a:r>
            <a:r>
              <a:rPr lang="en-US" sz="1200" b="1" dirty="0">
                <a:latin typeface="Trebuchet MS" charset="0"/>
                <a:ea typeface="Trebuchet MS" charset="0"/>
                <a:cs typeface="Trebuchet MS" charset="0"/>
              </a:rPr>
              <a:t>Stark, who is hoping she can apply </a:t>
            </a:r>
            <a:r>
              <a:rPr lang="en-US" sz="1200" b="1" dirty="0" smtClean="0">
                <a:latin typeface="Trebuchet MS" charset="0"/>
                <a:ea typeface="Trebuchet MS" charset="0"/>
                <a:cs typeface="Trebuchet MS" charset="0"/>
              </a:rPr>
              <a:t>some </a:t>
            </a:r>
            <a:r>
              <a:rPr lang="en-US" sz="1200" b="1" dirty="0">
                <a:latin typeface="Trebuchet MS" charset="0"/>
                <a:ea typeface="Trebuchet MS" charset="0"/>
                <a:cs typeface="Trebuchet MS" charset="0"/>
              </a:rPr>
              <a:t>of what </a:t>
            </a:r>
            <a:r>
              <a:rPr lang="en-US" sz="1200" b="1" dirty="0" smtClean="0">
                <a:latin typeface="Trebuchet MS" charset="0"/>
                <a:ea typeface="Trebuchet MS" charset="0"/>
                <a:cs typeface="Trebuchet MS" charset="0"/>
              </a:rPr>
              <a:t>she </a:t>
            </a:r>
            <a:r>
              <a:rPr lang="en-US" sz="1200" b="1" dirty="0">
                <a:latin typeface="Trebuchet MS" charset="0"/>
                <a:ea typeface="Trebuchet MS" charset="0"/>
                <a:cs typeface="Trebuchet MS" charset="0"/>
              </a:rPr>
              <a:t>learns to </a:t>
            </a:r>
            <a:r>
              <a:rPr lang="en-US" sz="1200" b="1" dirty="0" smtClean="0">
                <a:latin typeface="Trebuchet MS" charset="0"/>
                <a:ea typeface="Trebuchet MS" charset="0"/>
                <a:cs typeface="Trebuchet MS" charset="0"/>
              </a:rPr>
              <a:t/>
            </a:r>
            <a:br>
              <a:rPr lang="en-US" sz="1200" b="1" dirty="0" smtClean="0">
                <a:latin typeface="Trebuchet MS" charset="0"/>
                <a:ea typeface="Trebuchet MS" charset="0"/>
                <a:cs typeface="Trebuchet MS" charset="0"/>
              </a:rPr>
            </a:br>
            <a:r>
              <a:rPr lang="en-US" sz="1200" b="1" dirty="0" smtClean="0">
                <a:latin typeface="Trebuchet MS" charset="0"/>
                <a:ea typeface="Trebuchet MS" charset="0"/>
                <a:cs typeface="Trebuchet MS" charset="0"/>
              </a:rPr>
              <a:t>education solutions </a:t>
            </a:r>
            <a:r>
              <a:rPr lang="en-US" sz="1200" b="1" dirty="0">
                <a:latin typeface="Trebuchet MS" charset="0"/>
                <a:ea typeface="Trebuchet MS" charset="0"/>
                <a:cs typeface="Trebuchet MS" charset="0"/>
              </a:rPr>
              <a:t>in Tennessee, where she attends </a:t>
            </a:r>
            <a:r>
              <a:rPr lang="en-US" sz="1200" b="1" dirty="0" smtClean="0">
                <a:latin typeface="Trebuchet MS" charset="0"/>
                <a:ea typeface="Trebuchet MS" charset="0"/>
                <a:cs typeface="Trebuchet MS" charset="0"/>
              </a:rPr>
              <a:t>college</a:t>
            </a:r>
          </a:p>
        </p:txBody>
      </p:sp>
    </p:spTree>
    <p:extLst>
      <p:ext uri="{BB962C8B-B14F-4D97-AF65-F5344CB8AC3E}">
        <p14:creationId xmlns:p14="http://schemas.microsoft.com/office/powerpoint/2010/main" val="21192458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200" y="2871"/>
            <a:ext cx="8229600" cy="857250"/>
          </a:xfrm>
        </p:spPr>
        <p:txBody>
          <a:bodyPr>
            <a:normAutofit/>
          </a:bodyPr>
          <a:lstStyle/>
          <a:p>
            <a:pPr algn="l"/>
            <a:r>
              <a:rPr lang="en-US" sz="3000" b="1" dirty="0">
                <a:solidFill>
                  <a:srgbClr val="12252D"/>
                </a:solidFill>
                <a:latin typeface="Raleway" charset="0"/>
                <a:ea typeface="Raleway" charset="0"/>
                <a:cs typeface="Raleway" charset="0"/>
              </a:rPr>
              <a:t>Diversify </a:t>
            </a:r>
            <a:r>
              <a:rPr lang="en-US" sz="3000" b="1" dirty="0" smtClean="0">
                <a:solidFill>
                  <a:srgbClr val="12252D"/>
                </a:solidFill>
                <a:latin typeface="Raleway" charset="0"/>
                <a:ea typeface="Raleway" charset="0"/>
                <a:cs typeface="Raleway" charset="0"/>
              </a:rPr>
              <a:t>Your Expertise</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990600" y="971550"/>
            <a:ext cx="7391400" cy="1569660"/>
          </a:xfrm>
          <a:prstGeom prst="rect">
            <a:avLst/>
          </a:prstGeom>
        </p:spPr>
        <p:txBody>
          <a:bodyPr wrap="square">
            <a:spAutoFit/>
          </a:bodyPr>
          <a:lstStyle/>
          <a:p>
            <a:pPr marL="285750" indent="-285750">
              <a:buFont typeface="Arial" charset="0"/>
              <a:buChar char="•"/>
            </a:pPr>
            <a:r>
              <a:rPr lang="en-US" sz="1600" dirty="0" smtClean="0">
                <a:latin typeface="Trebuchet MS" charset="0"/>
                <a:ea typeface="Trebuchet MS" charset="0"/>
                <a:cs typeface="Trebuchet MS" charset="0"/>
              </a:rPr>
              <a:t>Work in </a:t>
            </a:r>
            <a:r>
              <a:rPr lang="en-US" sz="1600" dirty="0">
                <a:latin typeface="Trebuchet MS" charset="0"/>
                <a:ea typeface="Trebuchet MS" charset="0"/>
                <a:cs typeface="Trebuchet MS" charset="0"/>
              </a:rPr>
              <a:t>cross-disciplinary teams, closely supported by graduate </a:t>
            </a:r>
            <a:r>
              <a:rPr lang="en-US" sz="1600" dirty="0" smtClean="0">
                <a:latin typeface="Trebuchet MS" charset="0"/>
                <a:ea typeface="Trebuchet MS" charset="0"/>
                <a:cs typeface="Trebuchet MS" charset="0"/>
              </a:rPr>
              <a:t>research </a:t>
            </a:r>
            <a:r>
              <a:rPr lang="en-US" sz="1600" dirty="0">
                <a:latin typeface="Trebuchet MS" charset="0"/>
                <a:ea typeface="Trebuchet MS" charset="0"/>
                <a:cs typeface="Trebuchet MS" charset="0"/>
              </a:rPr>
              <a:t>assistants and supervised by faculty. </a:t>
            </a:r>
            <a:endParaRPr lang="en-US" sz="1600" dirty="0" smtClean="0">
              <a:latin typeface="Trebuchet MS" charset="0"/>
              <a:ea typeface="Trebuchet MS" charset="0"/>
              <a:cs typeface="Trebuchet MS" charset="0"/>
            </a:endParaRPr>
          </a:p>
          <a:p>
            <a:pPr marL="285750" indent="-285750">
              <a:buFont typeface="Arial" charset="0"/>
              <a:buChar char="•"/>
            </a:pPr>
            <a:endParaRPr lang="en-US" sz="1600" dirty="0" smtClean="0">
              <a:latin typeface="Trebuchet MS" charset="0"/>
              <a:ea typeface="Trebuchet MS" charset="0"/>
              <a:cs typeface="Trebuchet MS" charset="0"/>
            </a:endParaRPr>
          </a:p>
          <a:p>
            <a:pPr marL="285750" indent="-285750">
              <a:buFont typeface="Arial" charset="0"/>
              <a:buChar char="•"/>
            </a:pPr>
            <a:r>
              <a:rPr lang="en-US" sz="1600" dirty="0" smtClean="0">
                <a:latin typeface="Trebuchet MS" charset="0"/>
                <a:ea typeface="Trebuchet MS" charset="0"/>
                <a:cs typeface="Trebuchet MS" charset="0"/>
              </a:rPr>
              <a:t>Individualized mentors in </a:t>
            </a:r>
            <a:r>
              <a:rPr lang="en-US" sz="1600" dirty="0">
                <a:latin typeface="Trebuchet MS" charset="0"/>
                <a:ea typeface="Trebuchet MS" charset="0"/>
                <a:cs typeface="Trebuchet MS" charset="0"/>
              </a:rPr>
              <a:t>a wide variety of fields: statistics, social, behavioral and economic sciences, computer science, simulation, data analytics, information technology policy, and </a:t>
            </a:r>
            <a:r>
              <a:rPr lang="en-US" sz="1600" dirty="0">
                <a:solidFill>
                  <a:srgbClr val="171717"/>
                </a:solidFill>
                <a:latin typeface="Trebuchet MS" charset="0"/>
                <a:ea typeface="Trebuchet MS" charset="0"/>
                <a:cs typeface="Trebuchet MS" charset="0"/>
              </a:rPr>
              <a:t>infrastructural resilience</a:t>
            </a:r>
            <a:r>
              <a:rPr lang="en-US" sz="1600" dirty="0">
                <a:latin typeface="Trebuchet MS" charset="0"/>
                <a:ea typeface="Trebuchet MS" charset="0"/>
                <a:cs typeface="Trebuchet MS" charset="0"/>
              </a:rPr>
              <a:t>.</a:t>
            </a:r>
          </a:p>
        </p:txBody>
      </p:sp>
      <p:sp>
        <p:nvSpPr>
          <p:cNvPr id="6" name="TextBox 5"/>
          <p:cNvSpPr txBox="1"/>
          <p:nvPr/>
        </p:nvSpPr>
        <p:spPr>
          <a:xfrm>
            <a:off x="1295400" y="3018532"/>
            <a:ext cx="6630320" cy="923330"/>
          </a:xfrm>
          <a:prstGeom prst="rect">
            <a:avLst/>
          </a:prstGeom>
          <a:noFill/>
        </p:spPr>
        <p:txBody>
          <a:bodyPr wrap="square" rtlCol="0">
            <a:spAutoFit/>
          </a:bodyPr>
          <a:lstStyle/>
          <a:p>
            <a:r>
              <a:rPr lang="en-US" sz="1400" i="1" dirty="0">
                <a:latin typeface="Trebuchet MS" charset="0"/>
                <a:ea typeface="Trebuchet MS" charset="0"/>
                <a:cs typeface="Trebuchet MS" charset="0"/>
              </a:rPr>
              <a:t>"The interdisciplinary work environment made it easy to connect and have conversations. If I wanted to ask a question about another field of research, there was always a door I could knock on</a:t>
            </a:r>
            <a:r>
              <a:rPr lang="en-US" sz="1400" i="1" dirty="0" smtClean="0">
                <a:latin typeface="Trebuchet MS" charset="0"/>
                <a:ea typeface="Trebuchet MS" charset="0"/>
                <a:cs typeface="Trebuchet MS" charset="0"/>
              </a:rPr>
              <a:t>.”</a:t>
            </a:r>
          </a:p>
          <a:p>
            <a:pPr algn="r"/>
            <a:r>
              <a:rPr lang="en-US" sz="1200" b="1" dirty="0">
                <a:latin typeface="Trebuchet MS" charset="0"/>
                <a:ea typeface="Trebuchet MS" charset="0"/>
                <a:cs typeface="Trebuchet MS" charset="0"/>
              </a:rPr>
              <a:t>- DSPG Fellow </a:t>
            </a:r>
            <a:r>
              <a:rPr lang="en-US" sz="1200" b="1" dirty="0" smtClean="0">
                <a:latin typeface="Trebuchet MS" charset="0"/>
                <a:ea typeface="Trebuchet MS" charset="0"/>
                <a:cs typeface="Trebuchet MS" charset="0"/>
              </a:rPr>
              <a:t>2016</a:t>
            </a:r>
            <a:endParaRPr lang="en-US" sz="1200" b="1" dirty="0">
              <a:latin typeface="Trebuchet MS" charset="0"/>
              <a:ea typeface="Trebuchet MS" charset="0"/>
              <a:cs typeface="Trebuchet MS" charset="0"/>
            </a:endParaRPr>
          </a:p>
        </p:txBody>
      </p:sp>
    </p:spTree>
    <p:extLst>
      <p:ext uri="{BB962C8B-B14F-4D97-AF65-F5344CB8AC3E}">
        <p14:creationId xmlns:p14="http://schemas.microsoft.com/office/powerpoint/2010/main" val="1769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5" name="Title 2"/>
          <p:cNvSpPr txBox="1">
            <a:spLocks/>
          </p:cNvSpPr>
          <p:nvPr/>
        </p:nvSpPr>
        <p:spPr>
          <a:xfrm>
            <a:off x="457200" y="57150"/>
            <a:ext cx="7924800" cy="857250"/>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0" i="0" kern="1200">
                <a:solidFill>
                  <a:schemeClr val="tx1"/>
                </a:solidFill>
                <a:latin typeface="Gill Sans  "/>
                <a:ea typeface="+mj-ea"/>
                <a:cs typeface="Gill Sans  "/>
              </a:defRPr>
            </a:lvl1pPr>
          </a:lstStyle>
          <a:p>
            <a:pPr algn="l"/>
            <a:r>
              <a:rPr lang="en-US" sz="3000" b="1" dirty="0" smtClean="0">
                <a:solidFill>
                  <a:srgbClr val="12252D"/>
                </a:solidFill>
                <a:latin typeface="Raleway" charset="0"/>
                <a:ea typeface="Raleway" charset="0"/>
                <a:cs typeface="Raleway" charset="0"/>
              </a:rPr>
              <a:t>DSPG Program Overview</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533400" y="742950"/>
            <a:ext cx="8153400" cy="3970318"/>
          </a:xfrm>
          <a:prstGeom prst="rect">
            <a:avLst/>
          </a:prstGeom>
        </p:spPr>
        <p:txBody>
          <a:bodyPr wrap="square">
            <a:spAutoFit/>
          </a:bodyPr>
          <a:lstStyle/>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Ten </a:t>
            </a:r>
            <a:r>
              <a:rPr lang="en-US" sz="1400" dirty="0">
                <a:solidFill>
                  <a:srgbClr val="12252D"/>
                </a:solidFill>
                <a:latin typeface="Trebuchet MS" charset="0"/>
                <a:ea typeface="Trebuchet MS" charset="0"/>
                <a:cs typeface="Trebuchet MS" charset="0"/>
              </a:rPr>
              <a:t>weeks from May 22 to </a:t>
            </a:r>
            <a:r>
              <a:rPr lang="en-US" sz="1400">
                <a:solidFill>
                  <a:srgbClr val="12252D"/>
                </a:solidFill>
                <a:latin typeface="Trebuchet MS" charset="0"/>
                <a:ea typeface="Trebuchet MS" charset="0"/>
                <a:cs typeface="Trebuchet MS" charset="0"/>
              </a:rPr>
              <a:t>July </a:t>
            </a:r>
            <a:r>
              <a:rPr lang="en-US" sz="1400" smtClean="0">
                <a:solidFill>
                  <a:srgbClr val="12252D"/>
                </a:solidFill>
                <a:latin typeface="Trebuchet MS" charset="0"/>
                <a:ea typeface="Trebuchet MS" charset="0"/>
                <a:cs typeface="Trebuchet MS" charset="0"/>
              </a:rPr>
              <a:t>28,</a:t>
            </a:r>
            <a:r>
              <a:rPr lang="en-US" sz="1400" dirty="0">
                <a:solidFill>
                  <a:srgbClr val="12252D"/>
                </a:solidFill>
                <a:latin typeface="Trebuchet MS" charset="0"/>
                <a:ea typeface="Trebuchet MS" charset="0"/>
                <a:cs typeface="Trebuchet MS" charset="0"/>
              </a:rPr>
              <a:t> 2017, in Arlington, </a:t>
            </a:r>
            <a:r>
              <a:rPr lang="en-US" sz="1400" dirty="0" smtClean="0">
                <a:solidFill>
                  <a:srgbClr val="12252D"/>
                </a:solidFill>
                <a:latin typeface="Trebuchet MS" charset="0"/>
                <a:ea typeface="Trebuchet MS" charset="0"/>
                <a:cs typeface="Trebuchet MS" charset="0"/>
              </a:rPr>
              <a:t>VA</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paid fellowship graduate national search  working directly with faculty, undergrads </a:t>
            </a:r>
            <a:r>
              <a:rPr lang="en-US" sz="1400" dirty="0">
                <a:solidFill>
                  <a:srgbClr val="12252D"/>
                </a:solidFill>
                <a:latin typeface="Trebuchet MS" charset="0"/>
                <a:ea typeface="Trebuchet MS" charset="0"/>
                <a:cs typeface="Trebuchet MS" charset="0"/>
              </a:rPr>
              <a:t>from VT (Honors program) receive </a:t>
            </a:r>
            <a:r>
              <a:rPr lang="en-US" sz="1400" dirty="0" smtClean="0">
                <a:solidFill>
                  <a:srgbClr val="12252D"/>
                </a:solidFill>
                <a:latin typeface="Trebuchet MS" charset="0"/>
                <a:ea typeface="Trebuchet MS" charset="0"/>
                <a:cs typeface="Trebuchet MS" charset="0"/>
              </a:rPr>
              <a:t>credits</a:t>
            </a:r>
            <a:endParaRPr lang="en-US" sz="1400" dirty="0">
              <a:solidFill>
                <a:srgbClr val="12252D"/>
              </a:solidFill>
              <a:latin typeface="Trebuchet MS" charset="0"/>
              <a:ea typeface="Trebuchet MS" charset="0"/>
              <a:cs typeface="Trebuchet MS" charset="0"/>
            </a:endParaRPr>
          </a:p>
          <a:p>
            <a:pPr marL="285750" indent="-285750">
              <a:lnSpc>
                <a:spcPct val="150000"/>
              </a:lnSpc>
              <a:buFont typeface="Arial" charset="0"/>
              <a:buChar char="•"/>
            </a:pPr>
            <a:r>
              <a:rPr lang="en-US" sz="1400" dirty="0">
                <a:solidFill>
                  <a:srgbClr val="12252D"/>
                </a:solidFill>
                <a:latin typeface="Trebuchet MS" charset="0"/>
                <a:ea typeface="Trebuchet MS" charset="0"/>
                <a:cs typeface="Trebuchet MS" charset="0"/>
              </a:rPr>
              <a:t>Team research with dedicated graduate students, postdocs and </a:t>
            </a:r>
            <a:r>
              <a:rPr lang="en-US" sz="1400" dirty="0" smtClean="0">
                <a:solidFill>
                  <a:srgbClr val="12252D"/>
                </a:solidFill>
                <a:latin typeface="Trebuchet MS" charset="0"/>
                <a:ea typeface="Trebuchet MS" charset="0"/>
                <a:cs typeface="Trebuchet MS" charset="0"/>
              </a:rPr>
              <a:t>faculty</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Horizontally and vertically integrated teams (multidisciplinary), in collaboration with sponsors</a:t>
            </a:r>
            <a:endParaRPr lang="en-US" sz="1400" dirty="0">
              <a:solidFill>
                <a:srgbClr val="12252D"/>
              </a:solidFill>
              <a:latin typeface="Trebuchet MS" charset="0"/>
              <a:ea typeface="Trebuchet MS" charset="0"/>
              <a:cs typeface="Trebuchet MS" charset="0"/>
            </a:endParaRPr>
          </a:p>
          <a:p>
            <a:pPr marL="285750" indent="-285750">
              <a:lnSpc>
                <a:spcPct val="150000"/>
              </a:lnSpc>
              <a:buFont typeface="Arial" charset="0"/>
              <a:buChar char="•"/>
            </a:pPr>
            <a:r>
              <a:rPr lang="en-US" sz="1400" dirty="0">
                <a:solidFill>
                  <a:srgbClr val="12252D"/>
                </a:solidFill>
                <a:latin typeface="Trebuchet MS" charset="0"/>
                <a:ea typeface="Trebuchet MS" charset="0"/>
                <a:cs typeface="Trebuchet MS" charset="0"/>
              </a:rPr>
              <a:t>Individualized mentors working closely with </a:t>
            </a:r>
            <a:r>
              <a:rPr lang="en-US" sz="1400" dirty="0" smtClean="0">
                <a:solidFill>
                  <a:srgbClr val="12252D"/>
                </a:solidFill>
                <a:latin typeface="Trebuchet MS" charset="0"/>
                <a:ea typeface="Trebuchet MS" charset="0"/>
                <a:cs typeface="Trebuchet MS" charset="0"/>
              </a:rPr>
              <a:t>students</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Participation </a:t>
            </a:r>
            <a:r>
              <a:rPr lang="en-US" sz="1400" dirty="0">
                <a:solidFill>
                  <a:srgbClr val="12252D"/>
                </a:solidFill>
                <a:latin typeface="Trebuchet MS" charset="0"/>
                <a:ea typeface="Trebuchet MS" charset="0"/>
                <a:cs typeface="Trebuchet MS" charset="0"/>
              </a:rPr>
              <a:t>in all the laboratory’s project activities</a:t>
            </a:r>
          </a:p>
          <a:p>
            <a:pPr marL="285750" indent="-285750">
              <a:lnSpc>
                <a:spcPct val="150000"/>
              </a:lnSpc>
              <a:buFont typeface="Arial" charset="0"/>
              <a:buChar char="•"/>
            </a:pPr>
            <a:r>
              <a:rPr lang="en-US" sz="1400" dirty="0">
                <a:solidFill>
                  <a:srgbClr val="12252D"/>
                </a:solidFill>
                <a:latin typeface="Trebuchet MS" charset="0"/>
                <a:ea typeface="Trebuchet MS" charset="0"/>
                <a:cs typeface="Trebuchet MS" charset="0"/>
              </a:rPr>
              <a:t>Professional training through development workshops and seminars</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Final presentation of research projects at closing poster </a:t>
            </a:r>
            <a:r>
              <a:rPr lang="en-US" sz="1400" dirty="0">
                <a:solidFill>
                  <a:srgbClr val="12252D"/>
                </a:solidFill>
                <a:latin typeface="Trebuchet MS" charset="0"/>
                <a:ea typeface="Trebuchet MS" charset="0"/>
                <a:cs typeface="Trebuchet MS" charset="0"/>
              </a:rPr>
              <a:t>session (</a:t>
            </a:r>
            <a:r>
              <a:rPr lang="en-US" sz="1400" dirty="0">
                <a:solidFill>
                  <a:srgbClr val="12252D"/>
                </a:solidFill>
                <a:latin typeface="Trebuchet MS" charset="0"/>
                <a:ea typeface="Trebuchet MS" charset="0"/>
                <a:cs typeface="Trebuchet MS" charset="0"/>
                <a:hlinkClick r:id="rId3"/>
              </a:rPr>
              <a:t>https://</a:t>
            </a:r>
            <a:r>
              <a:rPr lang="en-US" sz="1400" dirty="0" smtClean="0">
                <a:solidFill>
                  <a:srgbClr val="12252D"/>
                </a:solidFill>
                <a:latin typeface="Trebuchet MS" charset="0"/>
                <a:ea typeface="Trebuchet MS" charset="0"/>
                <a:cs typeface="Trebuchet MS" charset="0"/>
                <a:hlinkClick r:id="rId3"/>
              </a:rPr>
              <a:t>www.bi.vt.edu/sdal/careers/call-for-students/student-poster-presentations</a:t>
            </a:r>
            <a:r>
              <a:rPr lang="en-US" sz="1400" dirty="0" smtClean="0">
                <a:solidFill>
                  <a:srgbClr val="12252D"/>
                </a:solidFill>
                <a:latin typeface="Trebuchet MS" charset="0"/>
                <a:ea typeface="Trebuchet MS" charset="0"/>
                <a:cs typeface="Trebuchet MS" charset="0"/>
              </a:rPr>
              <a:t> note to creative team: Poster Session on the news)</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Technical report and publication opportunities (AMSTAT article)</a:t>
            </a:r>
            <a:endParaRPr lang="en-US" sz="14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233477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7" name="Title 2"/>
          <p:cNvSpPr txBox="1">
            <a:spLocks/>
          </p:cNvSpPr>
          <p:nvPr/>
        </p:nvSpPr>
        <p:spPr>
          <a:xfrm>
            <a:off x="457200" y="57150"/>
            <a:ext cx="7924800" cy="857250"/>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0" i="0" kern="1200">
                <a:solidFill>
                  <a:schemeClr val="tx1"/>
                </a:solidFill>
                <a:latin typeface="Gill Sans  "/>
                <a:ea typeface="+mj-ea"/>
                <a:cs typeface="Gill Sans  "/>
              </a:defRPr>
            </a:lvl1pPr>
          </a:lstStyle>
          <a:p>
            <a:pPr algn="l"/>
            <a:r>
              <a:rPr lang="en-US" sz="3000" b="1" dirty="0" smtClean="0">
                <a:solidFill>
                  <a:srgbClr val="12252D"/>
                </a:solidFill>
                <a:latin typeface="Raleway" charset="0"/>
                <a:ea typeface="Raleway" charset="0"/>
                <a:cs typeface="Raleway" charset="0"/>
              </a:rPr>
              <a:t>Who Is Eligible?</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609600" y="971550"/>
            <a:ext cx="7924800" cy="2800767"/>
          </a:xfrm>
          <a:prstGeom prst="rect">
            <a:avLst/>
          </a:prstGeom>
          <a:noFill/>
        </p:spPr>
        <p:txBody>
          <a:bodyPr wrap="square" rtlCol="0">
            <a:spAutoFit/>
          </a:bodyPr>
          <a:lstStyle/>
          <a:p>
            <a:r>
              <a:rPr lang="en-US" sz="1600" dirty="0">
                <a:solidFill>
                  <a:srgbClr val="12252D"/>
                </a:solidFill>
                <a:latin typeface="Trebuchet MS" charset="0"/>
                <a:ea typeface="Trebuchet MS" charset="0"/>
                <a:cs typeface="Trebuchet MS" charset="0"/>
              </a:rPr>
              <a:t>The DSPG program is open to two groups of students</a:t>
            </a:r>
            <a:r>
              <a:rPr lang="en-US" sz="1600" dirty="0" smtClean="0">
                <a:solidFill>
                  <a:srgbClr val="12252D"/>
                </a:solidFill>
                <a:latin typeface="Trebuchet MS" charset="0"/>
                <a:ea typeface="Trebuchet MS" charset="0"/>
                <a:cs typeface="Trebuchet MS" charset="0"/>
              </a:rPr>
              <a:t>:</a:t>
            </a:r>
          </a:p>
          <a:p>
            <a:endParaRPr lang="en-US" sz="1600" dirty="0">
              <a:solidFill>
                <a:srgbClr val="12252D"/>
              </a:solidFill>
              <a:latin typeface="Trebuchet MS" charset="0"/>
              <a:ea typeface="Trebuchet MS" charset="0"/>
              <a:cs typeface="Trebuchet MS" charset="0"/>
            </a:endParaRPr>
          </a:p>
          <a:p>
            <a:pPr marL="342900" indent="-342900">
              <a:buFont typeface="Arial" charset="0"/>
              <a:buChar char="•"/>
            </a:pPr>
            <a:r>
              <a:rPr lang="en-US" sz="1600" b="1" dirty="0">
                <a:solidFill>
                  <a:srgbClr val="12252D"/>
                </a:solidFill>
                <a:latin typeface="Trebuchet MS" charset="0"/>
                <a:ea typeface="Trebuchet MS" charset="0"/>
                <a:cs typeface="Trebuchet MS" charset="0"/>
              </a:rPr>
              <a:t>Undergraduate students</a:t>
            </a:r>
            <a:r>
              <a:rPr lang="en-US" sz="1600" dirty="0">
                <a:solidFill>
                  <a:srgbClr val="12252D"/>
                </a:solidFill>
                <a:latin typeface="Trebuchet MS" charset="0"/>
                <a:ea typeface="Trebuchet MS" charset="0"/>
                <a:cs typeface="Trebuchet MS" charset="0"/>
              </a:rPr>
              <a:t> currently enrolled in Virginia Tech's </a:t>
            </a:r>
            <a:r>
              <a:rPr lang="en-US" sz="1600" dirty="0" smtClean="0">
                <a:solidFill>
                  <a:srgbClr val="12252D"/>
                </a:solidFill>
                <a:latin typeface="Trebuchet MS" charset="0"/>
                <a:ea typeface="Trebuchet MS" charset="0"/>
                <a:cs typeface="Trebuchet MS" charset="0"/>
              </a:rPr>
              <a:t>Honors Program</a:t>
            </a:r>
          </a:p>
          <a:p>
            <a:pPr marL="342900" indent="-342900">
              <a:buFont typeface="Arial" charset="0"/>
              <a:buChar char="•"/>
            </a:pPr>
            <a:endParaRPr lang="en-US" sz="1600" b="1" dirty="0">
              <a:solidFill>
                <a:srgbClr val="12252D"/>
              </a:solidFill>
              <a:latin typeface="Trebuchet MS" charset="0"/>
              <a:ea typeface="Trebuchet MS" charset="0"/>
              <a:cs typeface="Trebuchet MS" charset="0"/>
            </a:endParaRPr>
          </a:p>
          <a:p>
            <a:pPr marL="342900" indent="-342900">
              <a:buFont typeface="Arial" charset="0"/>
              <a:buChar char="•"/>
            </a:pPr>
            <a:r>
              <a:rPr lang="en-US" sz="1600" b="1" dirty="0" smtClean="0">
                <a:solidFill>
                  <a:srgbClr val="12252D"/>
                </a:solidFill>
                <a:latin typeface="Trebuchet MS" charset="0"/>
                <a:ea typeface="Trebuchet MS" charset="0"/>
                <a:cs typeface="Trebuchet MS" charset="0"/>
              </a:rPr>
              <a:t>Graduate </a:t>
            </a:r>
            <a:r>
              <a:rPr lang="en-US" sz="1600" b="1" dirty="0">
                <a:solidFill>
                  <a:srgbClr val="12252D"/>
                </a:solidFill>
                <a:latin typeface="Trebuchet MS" charset="0"/>
                <a:ea typeface="Trebuchet MS" charset="0"/>
                <a:cs typeface="Trebuchet MS" charset="0"/>
              </a:rPr>
              <a:t>students</a:t>
            </a:r>
            <a:r>
              <a:rPr lang="en-US" sz="1600" dirty="0">
                <a:solidFill>
                  <a:srgbClr val="12252D"/>
                </a:solidFill>
                <a:latin typeface="Trebuchet MS" charset="0"/>
                <a:ea typeface="Trebuchet MS" charset="0"/>
                <a:cs typeface="Trebuchet MS" charset="0"/>
              </a:rPr>
              <a:t> currently enrolled at any U.S. university can apply for our funded fellowship positions by following the application process outlined directly below</a:t>
            </a:r>
            <a:r>
              <a:rPr lang="en-US" sz="1600" dirty="0" smtClean="0">
                <a:solidFill>
                  <a:srgbClr val="12252D"/>
                </a:solidFill>
                <a:latin typeface="Trebuchet MS" charset="0"/>
                <a:ea typeface="Trebuchet MS" charset="0"/>
                <a:cs typeface="Trebuchet MS" charset="0"/>
              </a:rPr>
              <a:t>.</a:t>
            </a:r>
          </a:p>
          <a:p>
            <a:pPr marL="342900" indent="-342900">
              <a:buFont typeface="Arial" charset="0"/>
              <a:buChar char="•"/>
            </a:pPr>
            <a:endParaRPr lang="en-US" sz="1600" dirty="0">
              <a:solidFill>
                <a:srgbClr val="12252D"/>
              </a:solidFill>
              <a:latin typeface="Trebuchet MS" charset="0"/>
              <a:ea typeface="Trebuchet MS" charset="0"/>
              <a:cs typeface="Trebuchet MS" charset="0"/>
            </a:endParaRPr>
          </a:p>
          <a:p>
            <a:pPr marL="342900" indent="-342900">
              <a:buFont typeface="Arial" charset="0"/>
              <a:buChar char="•"/>
            </a:pPr>
            <a:r>
              <a:rPr lang="en-US" sz="1600" b="1" dirty="0" smtClean="0">
                <a:solidFill>
                  <a:srgbClr val="12252D"/>
                </a:solidFill>
                <a:latin typeface="Trebuchet MS" charset="0"/>
                <a:ea typeface="Trebuchet MS" charset="0"/>
                <a:cs typeface="Trebuchet MS" charset="0"/>
              </a:rPr>
              <a:t>DSPG Alumni</a:t>
            </a:r>
            <a:r>
              <a:rPr lang="en-US" sz="1600" dirty="0">
                <a:solidFill>
                  <a:srgbClr val="12252D"/>
                </a:solidFill>
                <a:latin typeface="Trebuchet MS" charset="0"/>
                <a:ea typeface="Trebuchet MS" charset="0"/>
                <a:cs typeface="Trebuchet MS" charset="0"/>
              </a:rPr>
              <a:t> </a:t>
            </a:r>
            <a:r>
              <a:rPr lang="en-US" sz="1600" dirty="0" smtClean="0">
                <a:solidFill>
                  <a:srgbClr val="12252D"/>
                </a:solidFill>
                <a:latin typeface="Trebuchet MS" charset="0"/>
                <a:ea typeface="Trebuchet MS" charset="0"/>
                <a:cs typeface="Trebuchet MS" charset="0"/>
              </a:rPr>
              <a:t>previously enrolled students interested in taking part in DSPG program again.</a:t>
            </a:r>
            <a:r>
              <a:rPr lang="en-US" sz="1600" dirty="0">
                <a:solidFill>
                  <a:srgbClr val="12252D"/>
                </a:solidFill>
                <a:latin typeface="Trebuchet MS" charset="0"/>
                <a:ea typeface="Trebuchet MS" charset="0"/>
                <a:cs typeface="Trebuchet MS" charset="0"/>
              </a:rPr>
              <a:t/>
            </a:r>
            <a:br>
              <a:rPr lang="en-US" sz="1600" dirty="0">
                <a:solidFill>
                  <a:srgbClr val="12252D"/>
                </a:solidFill>
                <a:latin typeface="Trebuchet MS" charset="0"/>
                <a:ea typeface="Trebuchet MS" charset="0"/>
                <a:cs typeface="Trebuchet MS" charset="0"/>
              </a:rPr>
            </a:b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78950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3.xml><?xml version="1.0" encoding="utf-8"?>
<a:theme xmlns:a="http://schemas.openxmlformats.org/drawingml/2006/main" name="SDAL SLIDES Feb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SDAL Oct 2015.thmx</Template>
  <TotalTime>37461</TotalTime>
  <Words>4422</Words>
  <Application>Microsoft Macintosh PowerPoint</Application>
  <PresentationFormat>On-screen Show (16:9)</PresentationFormat>
  <Paragraphs>554</Paragraphs>
  <Slides>72</Slides>
  <Notes>44</Notes>
  <HiddenSlides>0</HiddenSlides>
  <MMClips>2</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72</vt:i4>
      </vt:variant>
    </vt:vector>
  </HeadingPairs>
  <TitlesOfParts>
    <vt:vector size="89" baseType="lpstr">
      <vt:lpstr>Arial</vt:lpstr>
      <vt:lpstr>Arial Narrow</vt:lpstr>
      <vt:lpstr>Cabin</vt:lpstr>
      <vt:lpstr>Calibri</vt:lpstr>
      <vt:lpstr>Gill Sans</vt:lpstr>
      <vt:lpstr>Gill Sans  </vt:lpstr>
      <vt:lpstr>Gill Sans Light</vt:lpstr>
      <vt:lpstr>Helvetica</vt:lpstr>
      <vt:lpstr>Helvetica Light</vt:lpstr>
      <vt:lpstr>Raleway</vt:lpstr>
      <vt:lpstr>Raleway Light</vt:lpstr>
      <vt:lpstr>Raleway Medium</vt:lpstr>
      <vt:lpstr>Trebuchet MS</vt:lpstr>
      <vt:lpstr>2_SDAL_Biocomplexity</vt:lpstr>
      <vt:lpstr>7_Office Theme</vt:lpstr>
      <vt:lpstr>SDAL SLIDES Feb 2016</vt:lpstr>
      <vt:lpstr>8_Office Theme</vt:lpstr>
      <vt:lpstr>Data Science for Public Good  Summer Program</vt:lpstr>
      <vt:lpstr>Who Are We?</vt:lpstr>
      <vt:lpstr>Social &amp; Decision Analytics Lab</vt:lpstr>
      <vt:lpstr>Social &amp; Behavioral Data Flows</vt:lpstr>
      <vt:lpstr>All Data Revolution</vt:lpstr>
      <vt:lpstr>PowerPoint Presentation</vt:lpstr>
      <vt:lpstr>DSPG Summer Program</vt:lpstr>
      <vt:lpstr>PowerPoint Presentation</vt:lpstr>
      <vt:lpstr>PowerPoint Presentation</vt:lpstr>
      <vt:lpstr>DSPG Fellow Applications</vt:lpstr>
      <vt:lpstr>DSPG Honors Program Applications</vt:lpstr>
      <vt:lpstr>Make a Real Impact</vt:lpstr>
      <vt:lpstr>Diversify Your Expertise</vt:lpstr>
      <vt:lpstr>Experience Team Science</vt:lpstr>
      <vt:lpstr>Form Professional Connections</vt:lpstr>
      <vt:lpstr>Resources</vt:lpstr>
      <vt:lpstr>Selected Research Projects  from DSPG 2016</vt:lpstr>
      <vt:lpstr>Research Method</vt:lpstr>
      <vt:lpstr>Arlington County  FIRE/EMS 911 Data</vt:lpstr>
      <vt:lpstr>Arlington County Fire Department</vt:lpstr>
      <vt:lpstr>PowerPoint Presentation</vt:lpstr>
      <vt:lpstr>PowerPoint Presentation</vt:lpstr>
      <vt:lpstr>PowerPoint Presentation</vt:lpstr>
      <vt:lpstr>Do We Have Loyal Customers or Loyal Locations?</vt:lpstr>
      <vt:lpstr>Through this single source we have identified a rhythm of the city</vt:lpstr>
      <vt:lpstr>PREDICTING SMOKE ALARM NEED IN ARLINGTON COUNTY</vt:lpstr>
      <vt:lpstr>Arlington Operation FireSafe</vt:lpstr>
      <vt:lpstr>Probability of Having a Smoke Alarm</vt:lpstr>
      <vt:lpstr>The Use of Social Media by  the Army Population</vt:lpstr>
      <vt:lpstr>Research Questions </vt:lpstr>
      <vt:lpstr>Data &amp; Methods</vt:lpstr>
      <vt:lpstr>Sentiment Comparisons</vt:lpstr>
      <vt:lpstr>“Why I Quit the Army”</vt:lpstr>
      <vt:lpstr>Identifying Policy Changes Over Time</vt:lpstr>
      <vt:lpstr>School Assignment Policies &amp; Race A comparison of Jefferson county &amp; mecklenburg county school districts </vt:lpstr>
      <vt:lpstr>Motivation</vt:lpstr>
      <vt:lpstr>Research Questions</vt:lpstr>
      <vt:lpstr>Policy Review</vt:lpstr>
      <vt:lpstr>Policy Review Continued</vt:lpstr>
      <vt:lpstr>Data</vt:lpstr>
      <vt:lpstr>Method</vt:lpstr>
      <vt:lpstr>Racial Breakdowns by Elementary School</vt:lpstr>
      <vt:lpstr>Racial Breakdowns by Elementary School</vt:lpstr>
      <vt:lpstr>Spatial Correlations - Jefferson </vt:lpstr>
      <vt:lpstr>Spatial Correlations - Mecklenburg</vt:lpstr>
      <vt:lpstr>Spatial Correlations </vt:lpstr>
      <vt:lpstr>Conclusions</vt:lpstr>
      <vt:lpstr>Assessing the Influence of career &amp; college readiness  </vt:lpstr>
      <vt:lpstr>Introduction to Kentucky’s Policy</vt:lpstr>
      <vt:lpstr>Overview of the Literature</vt:lpstr>
      <vt:lpstr>Direct Evaluation of the Policy</vt:lpstr>
      <vt:lpstr>Direct Evaluation of the Policy</vt:lpstr>
      <vt:lpstr>Direct Evaluation of the Policy</vt:lpstr>
      <vt:lpstr>Differences in Remedial Placement by Race</vt:lpstr>
      <vt:lpstr>Differences in Remedial Placement by Career Readiness</vt:lpstr>
      <vt:lpstr>Contacts</vt:lpstr>
      <vt:lpstr>NEIGHBORHOOD Diversity in arlington county</vt:lpstr>
      <vt:lpstr>Characterizing Our Neighborhoods Through Federal &amp; Local Data</vt:lpstr>
      <vt:lpstr>We used house value as wealth surrogate  to identify drivers of value and estimate wealth diversity </vt:lpstr>
      <vt:lpstr>Estimating employment</vt:lpstr>
      <vt:lpstr>Who is in working in our city during the day?</vt:lpstr>
      <vt:lpstr>Surrogate Data Source Proof of Concept: Building Water Usage</vt:lpstr>
      <vt:lpstr>References</vt:lpstr>
      <vt:lpstr>#Hashtag Sentiments</vt:lpstr>
      <vt:lpstr>Topics by Group</vt:lpstr>
      <vt:lpstr>Sentiments by Topic</vt:lpstr>
      <vt:lpstr>Drivers of Value: Hedonic Specification</vt:lpstr>
      <vt:lpstr>Hedonic Regression: Estimated Home Values</vt:lpstr>
      <vt:lpstr>How many people are enrolled in Arlington Alerts &amp; where?</vt:lpstr>
      <vt:lpstr>Other Quotes</vt:lpstr>
      <vt:lpstr>PowerPoint Presentation</vt:lpstr>
      <vt:lpstr>Diversify Your Expertise</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Ziemer</dc:creator>
  <cp:lastModifiedBy>Gizem Korkmaz</cp:lastModifiedBy>
  <cp:revision>919</cp:revision>
  <cp:lastPrinted>2016-04-22T13:36:52Z</cp:lastPrinted>
  <dcterms:created xsi:type="dcterms:W3CDTF">2015-10-22T12:46:50Z</dcterms:created>
  <dcterms:modified xsi:type="dcterms:W3CDTF">2018-02-26T18:22:01Z</dcterms:modified>
</cp:coreProperties>
</file>